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1"/>
  </p:notesMasterIdLst>
  <p:sldIdLst>
    <p:sldId id="256" r:id="rId2"/>
    <p:sldId id="257" r:id="rId3"/>
    <p:sldId id="258" r:id="rId4"/>
    <p:sldId id="259" r:id="rId5"/>
    <p:sldId id="260" r:id="rId6"/>
    <p:sldId id="261" r:id="rId7"/>
    <p:sldId id="274" r:id="rId8"/>
    <p:sldId id="262" r:id="rId9"/>
    <p:sldId id="263" r:id="rId10"/>
    <p:sldId id="264" r:id="rId11"/>
    <p:sldId id="265" r:id="rId12"/>
    <p:sldId id="266" r:id="rId13"/>
    <p:sldId id="268" r:id="rId14"/>
    <p:sldId id="267" r:id="rId15"/>
    <p:sldId id="269" r:id="rId16"/>
    <p:sldId id="270" r:id="rId17"/>
    <p:sldId id="271" r:id="rId18"/>
    <p:sldId id="272" r:id="rId19"/>
    <p:sldId id="273"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046" autoAdjust="0"/>
    <p:restoredTop sz="83021" autoAdjust="0"/>
  </p:normalViewPr>
  <p:slideViewPr>
    <p:cSldViewPr snapToGrid="0">
      <p:cViewPr varScale="1">
        <p:scale>
          <a:sx n="90" d="100"/>
          <a:sy n="90" d="100"/>
        </p:scale>
        <p:origin x="786"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8.emf"/><Relationship Id="rId1" Type="http://schemas.openxmlformats.org/officeDocument/2006/relationships/image" Target="../media/image7.emf"/><Relationship Id="rId4" Type="http://schemas.openxmlformats.org/officeDocument/2006/relationships/image" Target="../media/image10.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B0C1584-B103-411C-AE9F-2DFC44D8B0D0}" type="datetimeFigureOut">
              <a:rPr lang="en-US" smtClean="0"/>
              <a:t>7/26/2017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DDAD034-FF1D-471A-B539-880A6B30291B}" type="slidenum">
              <a:rPr lang="en-US" smtClean="0"/>
              <a:t>‹#›</a:t>
            </a:fld>
            <a:endParaRPr lang="en-US"/>
          </a:p>
        </p:txBody>
      </p:sp>
    </p:spTree>
    <p:extLst>
      <p:ext uri="{BB962C8B-B14F-4D97-AF65-F5344CB8AC3E}">
        <p14:creationId xmlns:p14="http://schemas.microsoft.com/office/powerpoint/2010/main" val="30804690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5148F39-D79B-48FA-88BA-904920618128}" type="slidenum">
              <a:rPr lang="en-US" altLang="en-US"/>
              <a:pPr/>
              <a:t>13</a:t>
            </a:fld>
            <a:endParaRPr lang="en-US" altLang="en-US"/>
          </a:p>
        </p:txBody>
      </p:sp>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p:txBody>
          <a:bodyPr/>
          <a:lstStyle/>
          <a:p>
            <a:pPr marL="152400" indent="-152400">
              <a:lnSpc>
                <a:spcPct val="80000"/>
              </a:lnSpc>
            </a:pPr>
            <a:r>
              <a:rPr lang="en-US" altLang="en-US" sz="800" b="1" dirty="0" err="1"/>
              <a:t>Trijonis</a:t>
            </a:r>
            <a:r>
              <a:rPr lang="en-US" altLang="en-US" sz="800" b="1" dirty="0"/>
              <a:t>-Adjusted Species Concentrations:</a:t>
            </a:r>
          </a:p>
          <a:p>
            <a:pPr marL="152400" indent="-152400">
              <a:lnSpc>
                <a:spcPct val="80000"/>
              </a:lnSpc>
            </a:pPr>
            <a:r>
              <a:rPr lang="en-US" altLang="en-US" sz="800" dirty="0"/>
              <a:t>Unlike the default approach which directly uses the </a:t>
            </a:r>
            <a:r>
              <a:rPr lang="en-US" altLang="en-US" sz="800" dirty="0" err="1"/>
              <a:t>Trijonis</a:t>
            </a:r>
            <a:r>
              <a:rPr lang="en-US" altLang="en-US" sz="800" dirty="0"/>
              <a:t> natural species concentration estimates to calculate haze levels, this approach the adjusts the data set of current species concentration using a multiplier applied to each species measurement that gives the </a:t>
            </a:r>
            <a:r>
              <a:rPr lang="en-US" altLang="en-US" sz="800" dirty="0" err="1"/>
              <a:t>Trijonis</a:t>
            </a:r>
            <a:r>
              <a:rPr lang="en-US" altLang="en-US" sz="800" dirty="0"/>
              <a:t> estimate for that species.  Ratio of the </a:t>
            </a:r>
            <a:r>
              <a:rPr lang="en-US" altLang="en-US" sz="800" dirty="0" err="1"/>
              <a:t>Trijonis</a:t>
            </a:r>
            <a:r>
              <a:rPr lang="en-US" altLang="en-US" sz="800" dirty="0"/>
              <a:t> estimates for each species divided by the annual mean values for the species is used to transform the entire data set to what is then assumed to be the natural species concentration levels for that site and year.  This process is applied to each of the complete years of data (as defined by the tracking regional haze trends guidance) in the baseline period (2000 through 2004).  Sites with 3 complete years of data are treated as having sufficient data for this assessment.  Provisional estimate were made for sites with fewer than three complete years (including for Breton Island were one composite year was developed).</a:t>
            </a:r>
          </a:p>
          <a:p>
            <a:pPr marL="152400" indent="-152400">
              <a:lnSpc>
                <a:spcPct val="80000"/>
              </a:lnSpc>
            </a:pPr>
            <a:endParaRPr lang="en-US" altLang="en-US" sz="800" dirty="0"/>
          </a:p>
          <a:p>
            <a:pPr marL="152400" indent="-152400">
              <a:lnSpc>
                <a:spcPct val="80000"/>
              </a:lnSpc>
            </a:pPr>
            <a:r>
              <a:rPr lang="en-US" altLang="en-US" sz="800" dirty="0"/>
              <a:t>If any of the current annual mean for any species is less than the </a:t>
            </a:r>
            <a:r>
              <a:rPr lang="en-US" altLang="en-US" sz="800" dirty="0" err="1"/>
              <a:t>Trijonis</a:t>
            </a:r>
            <a:r>
              <a:rPr lang="en-US" altLang="en-US" sz="800" dirty="0"/>
              <a:t> estimate for that species, the unadjusted species data are used.  </a:t>
            </a:r>
            <a:r>
              <a:rPr lang="en-US" altLang="en-US" sz="800" dirty="0" err="1"/>
              <a:t>Trijonis</a:t>
            </a:r>
            <a:r>
              <a:rPr lang="en-US" altLang="en-US" sz="800" dirty="0"/>
              <a:t> estimates didn’t include sea salt, which is only significant at a few coastal sites.  Estimates of current sea salt concentrations determined from Cl</a:t>
            </a:r>
            <a:r>
              <a:rPr lang="en-US" altLang="en-US" sz="800" baseline="30000" dirty="0"/>
              <a:t>-</a:t>
            </a:r>
            <a:r>
              <a:rPr lang="en-US" altLang="en-US" sz="800" dirty="0"/>
              <a:t> ion data (described as part of the new IMPROVE algorithm) are take to be natural contributors to haze.</a:t>
            </a:r>
          </a:p>
          <a:p>
            <a:pPr marL="152400" indent="-152400">
              <a:lnSpc>
                <a:spcPct val="80000"/>
              </a:lnSpc>
            </a:pPr>
            <a:endParaRPr lang="en-US" altLang="en-US" sz="800" dirty="0"/>
          </a:p>
          <a:p>
            <a:pPr marL="152400" indent="-152400">
              <a:lnSpc>
                <a:spcPct val="80000"/>
              </a:lnSpc>
            </a:pPr>
            <a:r>
              <a:rPr lang="en-US" altLang="en-US" sz="800" b="1" dirty="0"/>
              <a:t>Fundamental Assumption:</a:t>
            </a:r>
          </a:p>
          <a:p>
            <a:pPr marL="152400" indent="-152400">
              <a:lnSpc>
                <a:spcPct val="80000"/>
              </a:lnSpc>
            </a:pPr>
            <a:r>
              <a:rPr lang="en-US" altLang="en-US" sz="800" dirty="0"/>
              <a:t>In the default approach, the </a:t>
            </a:r>
            <a:r>
              <a:rPr lang="en-US" altLang="en-US" sz="800" dirty="0" err="1"/>
              <a:t>Trijonis</a:t>
            </a:r>
            <a:r>
              <a:rPr lang="en-US" altLang="en-US" sz="800" dirty="0"/>
              <a:t> estimates for the east and west were used directly to calculate the haze index, and assumptions were made about the shape and width of the natural haze distribution to permit the 20% best and 20% worst haze conditions to be extrapolated from the estimated mean values. </a:t>
            </a:r>
          </a:p>
          <a:p>
            <a:pPr marL="152400" indent="-152400">
              <a:lnSpc>
                <a:spcPct val="80000"/>
              </a:lnSpc>
            </a:pPr>
            <a:endParaRPr lang="en-US" altLang="en-US" sz="800" dirty="0"/>
          </a:p>
          <a:p>
            <a:pPr marL="152400" indent="-152400">
              <a:lnSpc>
                <a:spcPct val="80000"/>
              </a:lnSpc>
            </a:pPr>
            <a:r>
              <a:rPr lang="en-US" altLang="en-US" sz="800" dirty="0"/>
              <a:t>The fundamental assumption inherent in this Natural Levels II approach is that the </a:t>
            </a:r>
            <a:r>
              <a:rPr lang="en-US" altLang="en-US" sz="800" dirty="0" err="1"/>
              <a:t>Trijonis</a:t>
            </a:r>
            <a:r>
              <a:rPr lang="en-US" altLang="en-US" sz="800" dirty="0"/>
              <a:t>-adjusted species data set is a good estimate of the natural species data set.  Thus each site has its own a natural haze distribution which is derived from the current distribution, so no assumptions about the shape and width of the natural distribution are needed because there are sufficient values to actually calculate the 20% best and 20% worst means for site and year.  </a:t>
            </a:r>
          </a:p>
          <a:p>
            <a:pPr marL="152400" indent="-152400">
              <a:lnSpc>
                <a:spcPct val="80000"/>
              </a:lnSpc>
            </a:pPr>
            <a:endParaRPr lang="en-US" altLang="en-US" sz="800" dirty="0"/>
          </a:p>
          <a:p>
            <a:pPr marL="152400" indent="-152400">
              <a:lnSpc>
                <a:spcPct val="80000"/>
              </a:lnSpc>
            </a:pPr>
            <a:r>
              <a:rPr lang="en-US" altLang="en-US" sz="800" i="1" dirty="0"/>
              <a:t>Another assumption</a:t>
            </a:r>
            <a:r>
              <a:rPr lang="en-US" altLang="en-US" sz="800" dirty="0"/>
              <a:t>, that the baseline period of up to five years (2000 through 2004) is sufficiently long and representative of longer time periods to be used in this process to produce reasonable estimate of natural haze levels, was tested using data from long term monitoring sites.  The concern was raised about whether the characteristics of the baseline period that included an unusually intense wildfire year in the Western U.S. (2002) might bias the estimates of natural haze levels for sites that were particularly impacted by smoke from those fires.  Comparisons were made between the natural haze estimates based on the five-year baseline and the 17-year complete period of record for 22 long-term IMPROVE sites.  The mean difference among the sites between the two estimates of natural haze was 0.2 </a:t>
            </a:r>
            <a:r>
              <a:rPr lang="en-US" altLang="en-US" sz="800" dirty="0" err="1"/>
              <a:t>deciview</a:t>
            </a:r>
            <a:r>
              <a:rPr lang="en-US" altLang="en-US" sz="800" dirty="0"/>
              <a:t>, which corresponds to an average fractional change of about 2.5%.  The site with the greatest difference in the estimates of natural haze is Mesa Verde National Park in Colorado that had a difference of 0.7 </a:t>
            </a:r>
            <a:r>
              <a:rPr lang="en-US" altLang="en-US" sz="800" dirty="0" err="1"/>
              <a:t>deciview</a:t>
            </a:r>
            <a:r>
              <a:rPr lang="en-US" altLang="en-US" sz="800" dirty="0"/>
              <a:t> (higher estimate of natural haze using the baseline period compared to the long-term period), which corresponds to about a 9% change.  These differences based on the periods of record used in the approach were judged to be within the uncertainty of the methodology.  Given that only a small fraction of the sites have long-term data, the use of the 5-year baseline period for each site for the sake of consistency was thought by the committee to be appropriate. </a:t>
            </a:r>
          </a:p>
          <a:p>
            <a:pPr marL="152400" indent="-152400">
              <a:lnSpc>
                <a:spcPct val="80000"/>
              </a:lnSpc>
            </a:pPr>
            <a:endParaRPr lang="en-US" altLang="en-US" sz="800" dirty="0"/>
          </a:p>
          <a:p>
            <a:pPr marL="152400" indent="-152400">
              <a:lnSpc>
                <a:spcPct val="80000"/>
              </a:lnSpc>
            </a:pPr>
            <a:r>
              <a:rPr lang="en-US" altLang="en-US" sz="800" b="1" dirty="0"/>
              <a:t>Application of the New IMPROVE Algorithm:</a:t>
            </a:r>
          </a:p>
          <a:p>
            <a:pPr marL="152400" indent="-152400">
              <a:lnSpc>
                <a:spcPct val="80000"/>
              </a:lnSpc>
            </a:pPr>
            <a:r>
              <a:rPr lang="en-US" altLang="en-US" sz="800" dirty="0"/>
              <a:t>The new IMPROVE algorithm is applied to the </a:t>
            </a:r>
            <a:r>
              <a:rPr lang="en-US" altLang="en-US" sz="800" dirty="0" err="1"/>
              <a:t>Trijonis</a:t>
            </a:r>
            <a:r>
              <a:rPr lang="en-US" altLang="en-US" sz="800" dirty="0"/>
              <a:t>-adjusted concentration data set to estimate the light extinction values for what is assumed to be the distribution of natural conditions for each site.  These are then converted to </a:t>
            </a:r>
            <a:r>
              <a:rPr lang="en-US" altLang="en-US" sz="800" dirty="0" err="1"/>
              <a:t>deciview</a:t>
            </a:r>
            <a:r>
              <a:rPr lang="en-US" altLang="en-US" sz="800" dirty="0"/>
              <a:t> values from which the mean of the 20% best and the mean of the 20% worst haze conditions are calculated for each year of the baseline period.</a:t>
            </a:r>
          </a:p>
          <a:p>
            <a:pPr marL="152400" indent="-152400">
              <a:lnSpc>
                <a:spcPct val="80000"/>
              </a:lnSpc>
            </a:pPr>
            <a:endParaRPr lang="en-US" altLang="en-US" sz="800" dirty="0"/>
          </a:p>
          <a:p>
            <a:pPr marL="152400" indent="-152400">
              <a:lnSpc>
                <a:spcPct val="80000"/>
              </a:lnSpc>
            </a:pPr>
            <a:r>
              <a:rPr lang="en-US" altLang="en-US" sz="800" b="1" dirty="0"/>
              <a:t>Alternate Approaches Tried, but Rejected:</a:t>
            </a:r>
          </a:p>
          <a:p>
            <a:pPr marL="152400" indent="-152400">
              <a:lnSpc>
                <a:spcPct val="80000"/>
              </a:lnSpc>
            </a:pPr>
            <a:r>
              <a:rPr lang="en-US" altLang="en-US" sz="800" i="1" dirty="0"/>
              <a:t>Log-Transformed Particle Light Scattering Approach</a:t>
            </a:r>
            <a:r>
              <a:rPr lang="en-US" altLang="en-US" sz="800" dirty="0"/>
              <a:t> – We used the new IMPROVE algorithm to produce particle extinction levels (i.e. no Rayleigh scattering).  These were log-transformed and shown to have very nearly normal distributions for most monitoring site since the distortion caused by having a constant Rayleigh scattering term was eliminated.  Then we used a statistical approach similar to that used in the default natural haze approach to estimate the 20% best and 20% worst haze conditions.  These values looked reasonable.  However once we realized that we had sufficient data at nearly every monitoring site so that we could adjust each sample periods data and we wouldn’t need to test for the distributions and make assumptions about the width of the distribution to estimate the best and worst conditions, so we abandoned this type of approach.</a:t>
            </a:r>
          </a:p>
          <a:p>
            <a:pPr marL="152400" indent="-152400">
              <a:lnSpc>
                <a:spcPct val="80000"/>
              </a:lnSpc>
            </a:pPr>
            <a:endParaRPr lang="en-US" altLang="en-US" sz="800" dirty="0"/>
          </a:p>
          <a:p>
            <a:pPr marL="152400" indent="-152400">
              <a:lnSpc>
                <a:spcPct val="80000"/>
              </a:lnSpc>
            </a:pPr>
            <a:r>
              <a:rPr lang="en-US" altLang="en-US" sz="800" i="1" dirty="0"/>
              <a:t>Modified Application of the New IMPROVE Algorithm</a:t>
            </a:r>
            <a:r>
              <a:rPr lang="en-US" altLang="en-US" sz="800" dirty="0"/>
              <a:t> – Some on the committee were concerned that the new IMPROVE algorithm’s empirical approach for partitioning the sulfates, nitrates and organic compounds into the two particle size distributions (thus affecting the extinction efficiency and water growth properties of these species) would be inappropriate under natural emissions conditions.  The empirical approach uses the concentrations of the three species to determine what fraction of each is in the less efficient light scattering small particle size distribution and how much would be in the more efficient light scattering large size distribution.  When man-made emissions are substantially reduced so that natural haze sources are dominant (i.e. attainment of the RHR goal), the concentrations of sulfates and nitrates, and to a lesser extent the organic concentrations will be substantially reduced, so the IMPROVE algorithm would have a higher fraction of these components in the smaller size distribution.  However, the concerned committee members argued that the same meteorological conditions that produced large size distributions (e.g. in-cloud chemistry, particle growth through aging) would still apply with about the same frequency in various regions as is currently the case.  For example, fog events would be just as frequent under natural conditions as currently is the case.  In other words, they were arguing that the empirical approach that determines the fraction of the mass of these species to large and small sizes will not work well if the emissions are significantly different than those for which it was developed.  </a:t>
            </a:r>
          </a:p>
          <a:p>
            <a:pPr marL="152400" indent="-152400">
              <a:lnSpc>
                <a:spcPct val="80000"/>
              </a:lnSpc>
            </a:pPr>
            <a:endParaRPr lang="en-US" altLang="en-US" sz="800" dirty="0"/>
          </a:p>
          <a:p>
            <a:pPr marL="152400" indent="-152400">
              <a:lnSpc>
                <a:spcPct val="80000"/>
              </a:lnSpc>
            </a:pPr>
            <a:r>
              <a:rPr lang="en-US" altLang="en-US" sz="800" dirty="0"/>
              <a:t>An approach to preserve the current splits of sulfate, nitrates organic carbon was developed.  This was done by using the new IMPROVE algorithm’s empirical approach applied to current conditions for every sample period to determine the split between large and small particle size distribution.  These sample-period specific splits were applied to the </a:t>
            </a:r>
            <a:r>
              <a:rPr lang="en-US" altLang="en-US" sz="800" dirty="0" err="1"/>
              <a:t>Trijonis</a:t>
            </a:r>
            <a:r>
              <a:rPr lang="en-US" altLang="en-US" sz="800" dirty="0"/>
              <a:t>-adjusted concentrations to estimate the natural haze levels.  The affect of this approach was to generate natural haze level estimates that were higher, principally because the sulfate and nitrate extinction efficiencies were much larger.  However, these natural haze level values were only slightly higher then those without this adjustment, principally because the higher extinction efficiencies affected sulfate and nitrate concentrations which under natural conditions are relatively minor contributors to haze.  </a:t>
            </a:r>
          </a:p>
          <a:p>
            <a:pPr marL="152400" indent="-152400">
              <a:lnSpc>
                <a:spcPct val="80000"/>
              </a:lnSpc>
            </a:pPr>
            <a:endParaRPr lang="en-US" altLang="en-US" sz="800" dirty="0"/>
          </a:p>
          <a:p>
            <a:pPr marL="152400" indent="-152400">
              <a:lnSpc>
                <a:spcPct val="80000"/>
              </a:lnSpc>
            </a:pPr>
            <a:r>
              <a:rPr lang="en-US" altLang="en-US" sz="800" dirty="0"/>
              <a:t>In the end an alternative technical discussion convinced the committee that the new IMPROVE algorithm should be used without any modification.  The basic point of the discussion was that while the frequency of meteorological conditions that generate large size distribution particles might be similar for current conditions and natural levels, the concentrations of the primary pollutants (including SO</a:t>
            </a:r>
            <a:r>
              <a:rPr lang="en-US" altLang="en-US" sz="800" baseline="-25000" dirty="0"/>
              <a:t>2</a:t>
            </a:r>
            <a:r>
              <a:rPr lang="en-US" altLang="en-US" sz="800" dirty="0"/>
              <a:t>, NO</a:t>
            </a:r>
            <a:r>
              <a:rPr lang="en-US" altLang="en-US" sz="800" baseline="-25000" dirty="0"/>
              <a:t>x</a:t>
            </a:r>
            <a:r>
              <a:rPr lang="en-US" altLang="en-US" sz="800" dirty="0"/>
              <a:t>, and VOCs) would be so low that particles would not generally grow to the sizes that current high concentrations of these pollutants allows.  Another reason for using the new IMPROVE algorithm without modification was to avoid having to develop justify that the approach selected for the modification would produce better results than from the unmodified algorithm.  In the long term, the technical community can see if the new IMPROVE algorithm continues to perform well when emission patterns and rates are significantly different than today.</a:t>
            </a:r>
          </a:p>
          <a:p>
            <a:pPr marL="152400" indent="-152400">
              <a:lnSpc>
                <a:spcPct val="80000"/>
              </a:lnSpc>
            </a:pPr>
            <a:endParaRPr lang="en-US" altLang="en-US" sz="800" dirty="0"/>
          </a:p>
          <a:p>
            <a:pPr marL="152400" indent="-152400">
              <a:lnSpc>
                <a:spcPct val="80000"/>
              </a:lnSpc>
            </a:pPr>
            <a:r>
              <a:rPr lang="en-US" altLang="en-US" sz="800" i="1" dirty="0"/>
              <a:t>Substitution for Some of the </a:t>
            </a:r>
            <a:r>
              <a:rPr lang="en-US" altLang="en-US" sz="800" i="1" dirty="0" err="1"/>
              <a:t>Trijonis</a:t>
            </a:r>
            <a:r>
              <a:rPr lang="en-US" altLang="en-US" sz="800" i="1" dirty="0"/>
              <a:t> Species Values</a:t>
            </a:r>
            <a:r>
              <a:rPr lang="en-US" altLang="en-US" sz="800" dirty="0"/>
              <a:t> – We use the </a:t>
            </a:r>
            <a:r>
              <a:rPr lang="en-US" altLang="en-US" sz="800" dirty="0" err="1"/>
              <a:t>Trijonis</a:t>
            </a:r>
            <a:r>
              <a:rPr lang="en-US" altLang="en-US" sz="800" dirty="0"/>
              <a:t> estimated natural species concentrations for the anthropogenically-dominated species (i.e. sulfate, nitrate and elemental carbon), but tried various approaches to use currently monitoring values for the naturally-dominated species (i.e. organic carbon, fine soil and coarse mass).  A number of different variations were tried including:</a:t>
            </a:r>
          </a:p>
          <a:p>
            <a:pPr marL="152400" indent="-152400">
              <a:lnSpc>
                <a:spcPct val="80000"/>
              </a:lnSpc>
              <a:buFontTx/>
              <a:buAutoNum type="arabicPeriod"/>
            </a:pPr>
            <a:r>
              <a:rPr lang="en-US" altLang="en-US" sz="800" dirty="0"/>
              <a:t> </a:t>
            </a:r>
            <a:r>
              <a:rPr lang="en-US" altLang="en-US" sz="800" dirty="0" err="1"/>
              <a:t>Trijonis</a:t>
            </a:r>
            <a:r>
              <a:rPr lang="en-US" altLang="en-US" sz="800" dirty="0"/>
              <a:t>-adjusted values for each component except for organic carbon; all currently measured organic carbon was assumed to be natural.</a:t>
            </a:r>
          </a:p>
          <a:p>
            <a:pPr marL="152400" indent="-152400">
              <a:lnSpc>
                <a:spcPct val="80000"/>
              </a:lnSpc>
              <a:buFontTx/>
              <a:buAutoNum type="arabicPeriod"/>
            </a:pPr>
            <a:r>
              <a:rPr lang="en-US" altLang="en-US" sz="800" dirty="0"/>
              <a:t> </a:t>
            </a:r>
            <a:r>
              <a:rPr lang="en-US" altLang="en-US" sz="800" dirty="0" err="1"/>
              <a:t>Trijonis</a:t>
            </a:r>
            <a:r>
              <a:rPr lang="en-US" altLang="en-US" sz="800" dirty="0"/>
              <a:t>-adjusted values for each component except for organic carbon; 80% of the currently measured organic carbon was assumed to be natural.</a:t>
            </a:r>
          </a:p>
          <a:p>
            <a:pPr marL="152400" indent="-152400">
              <a:lnSpc>
                <a:spcPct val="80000"/>
              </a:lnSpc>
              <a:buFontTx/>
              <a:buAutoNum type="arabicPeriod"/>
            </a:pPr>
            <a:r>
              <a:rPr lang="en-US" altLang="en-US" sz="800" dirty="0"/>
              <a:t> </a:t>
            </a:r>
            <a:r>
              <a:rPr lang="en-US" altLang="en-US" sz="800" dirty="0" err="1"/>
              <a:t>Trijonis</a:t>
            </a:r>
            <a:r>
              <a:rPr lang="en-US" altLang="en-US" sz="800" dirty="0"/>
              <a:t>-adjusted values for each component except for organic carbon, fine soil and coarse mass; all currently measured organic carbon, fine soil and coarse mass is assumed to be natural.</a:t>
            </a:r>
          </a:p>
          <a:p>
            <a:pPr marL="152400" indent="-152400">
              <a:lnSpc>
                <a:spcPct val="80000"/>
              </a:lnSpc>
              <a:buFontTx/>
              <a:buAutoNum type="arabicPeriod"/>
            </a:pPr>
            <a:r>
              <a:rPr lang="en-US" altLang="en-US" sz="800" dirty="0"/>
              <a:t> Other variations of the above with all or various fractions of the natural source-dominated species being used in place of the </a:t>
            </a:r>
            <a:r>
              <a:rPr lang="en-US" altLang="en-US" sz="800" dirty="0" err="1"/>
              <a:t>Trijonis</a:t>
            </a:r>
            <a:r>
              <a:rPr lang="en-US" altLang="en-US" sz="800" dirty="0"/>
              <a:t> estimates for those species.</a:t>
            </a:r>
          </a:p>
          <a:p>
            <a:pPr marL="152400" indent="-152400">
              <a:lnSpc>
                <a:spcPct val="80000"/>
              </a:lnSpc>
            </a:pPr>
            <a:r>
              <a:rPr lang="en-US" altLang="en-US" sz="800" dirty="0"/>
              <a:t>Ultimately these were all rejected because we could find regional and site-specific counter-examples to the underlying assumptions in each of them, and it would have greatly expanded what we saw as our charge which was to employ the new IMPROVE algorithm to the </a:t>
            </a:r>
            <a:r>
              <a:rPr lang="en-US" altLang="en-US" sz="800" dirty="0" err="1"/>
              <a:t>Trijonis</a:t>
            </a:r>
            <a:r>
              <a:rPr lang="en-US" altLang="en-US" sz="800" dirty="0"/>
              <a:t> natural species estimates.  Counter-examples to the assumption that all or most of the organic carbon in remote areas is from natural sources included sites that are heavily impacted by large urban sources where transportation is a primary source of carbonaceous particulate matter (e.g. San Gorgonio Wilderness, just east of L.A., Saguaro, very near Tucson) also sites impacted by smoke from agricultural burning.  Similar cases could be made for specific sites and regions of the country for fine soil and dust from construction, mining and agriculture.  The effort to produce site-specific and regional rules for how much of these species should be assumed to be from natural sources would have required more time and resources than were available.  Such an effort should be further explored for future refinements of natural haze level estimates.</a:t>
            </a:r>
          </a:p>
        </p:txBody>
      </p:sp>
    </p:spTree>
    <p:extLst>
      <p:ext uri="{BB962C8B-B14F-4D97-AF65-F5344CB8AC3E}">
        <p14:creationId xmlns:p14="http://schemas.microsoft.com/office/powerpoint/2010/main" val="7581550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96D0CF3-1F4A-4453-B132-2DD78A97E775}" type="slidenum">
              <a:rPr lang="en-US" altLang="en-US"/>
              <a:pPr/>
              <a:t>14</a:t>
            </a:fld>
            <a:endParaRPr lang="en-US" altLang="en-US"/>
          </a:p>
        </p:txBody>
      </p:sp>
      <p:sp>
        <p:nvSpPr>
          <p:cNvPr id="36866" name="Rectangle 2"/>
          <p:cNvSpPr>
            <a:spLocks noGrp="1" noRot="1" noChangeAspect="1" noChangeArrowheads="1" noTextEdit="1"/>
          </p:cNvSpPr>
          <p:nvPr>
            <p:ph type="sldImg"/>
          </p:nvPr>
        </p:nvSpPr>
        <p:spPr>
          <a:ln/>
        </p:spPr>
      </p:sp>
      <p:sp>
        <p:nvSpPr>
          <p:cNvPr id="36867" name="Rectangle 3"/>
          <p:cNvSpPr>
            <a:spLocks noGrp="1" noChangeArrowheads="1"/>
          </p:cNvSpPr>
          <p:nvPr>
            <p:ph type="body" idx="1"/>
          </p:nvPr>
        </p:nvSpPr>
        <p:spPr/>
        <p:txBody>
          <a:bodyPr/>
          <a:lstStyle/>
          <a:p>
            <a:r>
              <a:rPr lang="en-US" altLang="en-US"/>
              <a:t>These two plot show the frequency distributions of current (solid line) and estimated natural (dotted line) haze levels expressed in particle light extinction (plotted on the left) and haze index with deciview units (plotted on the right).   The 20% best and 20% worst haze current and natural conditions can be calculated directly from the values that were plotted in the right most plot by averaging the values in the lowest 20% and those in the highest 20% respectively.</a:t>
            </a:r>
          </a:p>
        </p:txBody>
      </p:sp>
    </p:spTree>
    <p:extLst>
      <p:ext uri="{BB962C8B-B14F-4D97-AF65-F5344CB8AC3E}">
        <p14:creationId xmlns:p14="http://schemas.microsoft.com/office/powerpoint/2010/main" val="34303084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0274626-1CD5-4847-9731-2139D3177B98}" type="slidenum">
              <a:rPr lang="en-US" altLang="en-US"/>
              <a:pPr/>
              <a:t>15</a:t>
            </a:fld>
            <a:endParaRPr lang="en-US" altLang="en-US"/>
          </a:p>
        </p:txBody>
      </p:sp>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p:txBody>
          <a:bodyPr/>
          <a:lstStyle/>
          <a:p>
            <a:r>
              <a:rPr lang="en-US" altLang="en-US"/>
              <a:t>The map shows site values and contours of estimates of the 20% worst natural haze levels (deciview units) using the new approach at IMPROVE and IMPROVE protocol sites.  Values based on with less than 3 year of valid baseline data are shown in red.  The value for Breton Island, LA was based on four years of data with n&gt;= 70 values, because no baseline year met RHR completeness criteria</a:t>
            </a:r>
          </a:p>
        </p:txBody>
      </p:sp>
    </p:spTree>
    <p:extLst>
      <p:ext uri="{BB962C8B-B14F-4D97-AF65-F5344CB8AC3E}">
        <p14:creationId xmlns:p14="http://schemas.microsoft.com/office/powerpoint/2010/main" val="10232063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CA88BB7-86F2-441D-A18A-F3F38E5CA1C3}" type="slidenum">
              <a:rPr lang="en-US" altLang="en-US"/>
              <a:pPr/>
              <a:t>16</a:t>
            </a:fld>
            <a:endParaRPr lang="en-US" altLang="en-US"/>
          </a:p>
        </p:txBody>
      </p:sp>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p:txBody>
          <a:bodyPr/>
          <a:lstStyle/>
          <a:p>
            <a:r>
              <a:rPr lang="en-US" altLang="en-US"/>
              <a:t>This map is shown for comparison of to the previous map.  It contains the values and contours of natural haze estimates using the default approach as described in the EPA guidance document for estimating natural haze conditions for the RHR.  Basically it applies the original IMPROVE algorithm to the Trijonis estimate of natural species concentrations plus 3.84dv (i.e. 1.28x3dv) for the eastern sites, or plus 2.56dv (i.e. 1.28x2dv) for the western sites.</a:t>
            </a:r>
          </a:p>
          <a:p>
            <a:endParaRPr lang="en-US" altLang="en-US"/>
          </a:p>
          <a:p>
            <a:r>
              <a:rPr lang="en-US" altLang="en-US"/>
              <a:t>It instructive to view these in slideshow mode and to flip back and forth while looking at specific regions or sites to see the difference.  The general pattern is similar except on the West coast where sea salt is responsible for a very noticeable increase using the new methodology.  Sea salt also make a detectable difference at a few eastern coastal sites, but they don’t shift the contours as noticeably.  Some high elevation sites have lower values using the new methodology due primarily to the lower values used at higher elevation for Rayleigh scattering in the new IMPROVE algorithm.  However many other high elevation sites have higher natural estimate values using the new methodology (principally in the Pacific Northwest and Rocky Mountains), probably due to the broader distribution of current (and therefore assumed natural) haze levels associated with a higher incidence of wildfire influence.</a:t>
            </a:r>
          </a:p>
        </p:txBody>
      </p:sp>
    </p:spTree>
    <p:extLst>
      <p:ext uri="{BB962C8B-B14F-4D97-AF65-F5344CB8AC3E}">
        <p14:creationId xmlns:p14="http://schemas.microsoft.com/office/powerpoint/2010/main" val="27296084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3501B4C-BF42-46BF-BBAE-7068C5AF79A1}" type="slidenum">
              <a:rPr lang="en-US" altLang="en-US"/>
              <a:pPr/>
              <a:t>17</a:t>
            </a:fld>
            <a:endParaRPr lang="en-US" altLang="en-US"/>
          </a:p>
        </p:txBody>
      </p:sp>
      <p:sp>
        <p:nvSpPr>
          <p:cNvPr id="46082" name="Rectangle 2"/>
          <p:cNvSpPr>
            <a:spLocks noGrp="1" noRot="1" noChangeAspect="1" noChangeArrowheads="1" noTextEdit="1"/>
          </p:cNvSpPr>
          <p:nvPr>
            <p:ph type="sldImg"/>
          </p:nvPr>
        </p:nvSpPr>
        <p:spPr>
          <a:ln/>
        </p:spPr>
      </p:sp>
      <p:sp>
        <p:nvSpPr>
          <p:cNvPr id="46083" name="Rectangle 3"/>
          <p:cNvSpPr>
            <a:spLocks noGrp="1" noChangeArrowheads="1"/>
          </p:cNvSpPr>
          <p:nvPr>
            <p:ph type="body" idx="1"/>
          </p:nvPr>
        </p:nvSpPr>
        <p:spPr/>
        <p:txBody>
          <a:bodyPr/>
          <a:lstStyle/>
          <a:p>
            <a:r>
              <a:rPr lang="en-US" altLang="en-US"/>
              <a:t>This map shows the rate of progress (deciview reduction per decade) required to reach natural levels in 60 years for site and using contours determined using the new IMPROVE algorithm and the estimates of natural haze levels II approach.</a:t>
            </a:r>
          </a:p>
        </p:txBody>
      </p:sp>
    </p:spTree>
    <p:extLst>
      <p:ext uri="{BB962C8B-B14F-4D97-AF65-F5344CB8AC3E}">
        <p14:creationId xmlns:p14="http://schemas.microsoft.com/office/powerpoint/2010/main" val="37201759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3E64D6A-2EDD-4883-90D1-394CA50045F2}" type="slidenum">
              <a:rPr lang="en-US" altLang="en-US"/>
              <a:pPr/>
              <a:t>18</a:t>
            </a:fld>
            <a:endParaRPr lang="en-US" altLang="en-US"/>
          </a:p>
        </p:txBody>
      </p:sp>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p:txBody>
          <a:bodyPr/>
          <a:lstStyle/>
          <a:p>
            <a:r>
              <a:rPr lang="en-US" altLang="en-US"/>
              <a:t>This map shows the rate of progress (deciview reduction per decade) required to reach natural levels in 60 years for site and using contours determined using the original IMPROVE algorithm and the default estimates of natural haze.  </a:t>
            </a:r>
          </a:p>
          <a:p>
            <a:endParaRPr lang="en-US" altLang="en-US"/>
          </a:p>
          <a:p>
            <a:r>
              <a:rPr lang="en-US" altLang="en-US"/>
              <a:t>This map is shown for comparison to the previous map, which shows the new approach glide path results using the same contour intervals.  Though not identical to the previous maps, the results are very similar.  In fact they are much more similar than the comparisons between the default and new method natural levels maps.  For example the effects of sea salt on the west coast is no longer obvious.</a:t>
            </a:r>
          </a:p>
          <a:p>
            <a:endParaRPr lang="en-US" altLang="en-US"/>
          </a:p>
          <a:p>
            <a:endParaRPr lang="en-US" altLang="en-US"/>
          </a:p>
        </p:txBody>
      </p:sp>
    </p:spTree>
    <p:extLst>
      <p:ext uri="{BB962C8B-B14F-4D97-AF65-F5344CB8AC3E}">
        <p14:creationId xmlns:p14="http://schemas.microsoft.com/office/powerpoint/2010/main" val="36744305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E0DAD9C5-7D70-439C-BBFD-1182C570D1D8}" type="datetime1">
              <a:rPr lang="en-US" smtClean="0"/>
              <a:t>7/26/2017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2C88B1-96DB-4879-8444-AB781CEAC7A9}" type="slidenum">
              <a:rPr lang="en-US" smtClean="0"/>
              <a:t>‹#›</a:t>
            </a:fld>
            <a:endParaRPr lang="en-US"/>
          </a:p>
        </p:txBody>
      </p:sp>
    </p:spTree>
    <p:extLst>
      <p:ext uri="{BB962C8B-B14F-4D97-AF65-F5344CB8AC3E}">
        <p14:creationId xmlns:p14="http://schemas.microsoft.com/office/powerpoint/2010/main" val="2950572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AEDFEEE-1DFD-4D65-B44B-C2DEB3DE5F8A}" type="datetime1">
              <a:rPr lang="en-US" smtClean="0"/>
              <a:t>7/26/2017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2C88B1-96DB-4879-8444-AB781CEAC7A9}" type="slidenum">
              <a:rPr lang="en-US" smtClean="0"/>
              <a:t>‹#›</a:t>
            </a:fld>
            <a:endParaRPr lang="en-US"/>
          </a:p>
        </p:txBody>
      </p:sp>
    </p:spTree>
    <p:extLst>
      <p:ext uri="{BB962C8B-B14F-4D97-AF65-F5344CB8AC3E}">
        <p14:creationId xmlns:p14="http://schemas.microsoft.com/office/powerpoint/2010/main" val="21344682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93BCA0-7DD2-4886-95AD-E4149282372C}" type="datetime1">
              <a:rPr lang="en-US" smtClean="0"/>
              <a:t>7/26/2017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2C88B1-96DB-4879-8444-AB781CEAC7A9}" type="slidenum">
              <a:rPr lang="en-US" smtClean="0"/>
              <a:t>‹#›</a:t>
            </a:fld>
            <a:endParaRPr lang="en-US"/>
          </a:p>
        </p:txBody>
      </p:sp>
    </p:spTree>
    <p:extLst>
      <p:ext uri="{BB962C8B-B14F-4D97-AF65-F5344CB8AC3E}">
        <p14:creationId xmlns:p14="http://schemas.microsoft.com/office/powerpoint/2010/main" val="311588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1E8D46B-3A96-4406-BBDF-199886756942}" type="datetime1">
              <a:rPr lang="en-US" smtClean="0"/>
              <a:t>7/26/2017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2C88B1-96DB-4879-8444-AB781CEAC7A9}" type="slidenum">
              <a:rPr lang="en-US" smtClean="0"/>
              <a:t>‹#›</a:t>
            </a:fld>
            <a:endParaRPr lang="en-US"/>
          </a:p>
        </p:txBody>
      </p:sp>
    </p:spTree>
    <p:extLst>
      <p:ext uri="{BB962C8B-B14F-4D97-AF65-F5344CB8AC3E}">
        <p14:creationId xmlns:p14="http://schemas.microsoft.com/office/powerpoint/2010/main" val="3638909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515B47C-6D6F-4543-8D73-0449F3D99764}" type="datetime1">
              <a:rPr lang="en-US" smtClean="0"/>
              <a:t>7/26/2017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2C88B1-96DB-4879-8444-AB781CEAC7A9}" type="slidenum">
              <a:rPr lang="en-US" smtClean="0"/>
              <a:t>‹#›</a:t>
            </a:fld>
            <a:endParaRPr lang="en-US"/>
          </a:p>
        </p:txBody>
      </p:sp>
    </p:spTree>
    <p:extLst>
      <p:ext uri="{BB962C8B-B14F-4D97-AF65-F5344CB8AC3E}">
        <p14:creationId xmlns:p14="http://schemas.microsoft.com/office/powerpoint/2010/main" val="28073854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A79590C-6B2A-4960-84E5-F4A677D77806}" type="datetime1">
              <a:rPr lang="en-US" smtClean="0"/>
              <a:t>7/26/2017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2C88B1-96DB-4879-8444-AB781CEAC7A9}" type="slidenum">
              <a:rPr lang="en-US" smtClean="0"/>
              <a:t>‹#›</a:t>
            </a:fld>
            <a:endParaRPr lang="en-US"/>
          </a:p>
        </p:txBody>
      </p:sp>
    </p:spTree>
    <p:extLst>
      <p:ext uri="{BB962C8B-B14F-4D97-AF65-F5344CB8AC3E}">
        <p14:creationId xmlns:p14="http://schemas.microsoft.com/office/powerpoint/2010/main" val="14169504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A103899-2929-4CBD-9CEE-E0D4CD9118B4}" type="datetime1">
              <a:rPr lang="en-US" smtClean="0"/>
              <a:t>7/26/2017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32C88B1-96DB-4879-8444-AB781CEAC7A9}" type="slidenum">
              <a:rPr lang="en-US" smtClean="0"/>
              <a:t>‹#›</a:t>
            </a:fld>
            <a:endParaRPr lang="en-US"/>
          </a:p>
        </p:txBody>
      </p:sp>
    </p:spTree>
    <p:extLst>
      <p:ext uri="{BB962C8B-B14F-4D97-AF65-F5344CB8AC3E}">
        <p14:creationId xmlns:p14="http://schemas.microsoft.com/office/powerpoint/2010/main" val="21254187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120B268-1DAE-46A6-B254-F2875ECCE8AD}" type="datetime1">
              <a:rPr lang="en-US" smtClean="0"/>
              <a:t>7/26/2017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32C88B1-96DB-4879-8444-AB781CEAC7A9}" type="slidenum">
              <a:rPr lang="en-US" smtClean="0"/>
              <a:t>‹#›</a:t>
            </a:fld>
            <a:endParaRPr lang="en-US"/>
          </a:p>
        </p:txBody>
      </p:sp>
    </p:spTree>
    <p:extLst>
      <p:ext uri="{BB962C8B-B14F-4D97-AF65-F5344CB8AC3E}">
        <p14:creationId xmlns:p14="http://schemas.microsoft.com/office/powerpoint/2010/main" val="5050544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28A591-84C8-4745-B179-82276EB88872}" type="datetime1">
              <a:rPr lang="en-US" smtClean="0"/>
              <a:t>7/26/2017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32C88B1-96DB-4879-8444-AB781CEAC7A9}" type="slidenum">
              <a:rPr lang="en-US" smtClean="0"/>
              <a:t>‹#›</a:t>
            </a:fld>
            <a:endParaRPr lang="en-US"/>
          </a:p>
        </p:txBody>
      </p:sp>
    </p:spTree>
    <p:extLst>
      <p:ext uri="{BB962C8B-B14F-4D97-AF65-F5344CB8AC3E}">
        <p14:creationId xmlns:p14="http://schemas.microsoft.com/office/powerpoint/2010/main" val="22435570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F71D8A9-44D9-4BFB-9CDB-DBAFA4BE7457}" type="datetime1">
              <a:rPr lang="en-US" smtClean="0"/>
              <a:t>7/26/2017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2C88B1-96DB-4879-8444-AB781CEAC7A9}" type="slidenum">
              <a:rPr lang="en-US" smtClean="0"/>
              <a:t>‹#›</a:t>
            </a:fld>
            <a:endParaRPr lang="en-US"/>
          </a:p>
        </p:txBody>
      </p:sp>
    </p:spTree>
    <p:extLst>
      <p:ext uri="{BB962C8B-B14F-4D97-AF65-F5344CB8AC3E}">
        <p14:creationId xmlns:p14="http://schemas.microsoft.com/office/powerpoint/2010/main" val="13032846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66B0BB0-D64C-43FE-AB7E-E930019D6005}" type="datetime1">
              <a:rPr lang="en-US" smtClean="0"/>
              <a:t>7/26/2017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2C88B1-96DB-4879-8444-AB781CEAC7A9}" type="slidenum">
              <a:rPr lang="en-US" smtClean="0"/>
              <a:t>‹#›</a:t>
            </a:fld>
            <a:endParaRPr lang="en-US"/>
          </a:p>
        </p:txBody>
      </p:sp>
    </p:spTree>
    <p:extLst>
      <p:ext uri="{BB962C8B-B14F-4D97-AF65-F5344CB8AC3E}">
        <p14:creationId xmlns:p14="http://schemas.microsoft.com/office/powerpoint/2010/main" val="13113290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CBBE17-0990-42D0-BB5A-E77CB59ED11C}" type="datetime1">
              <a:rPr lang="en-US" smtClean="0"/>
              <a:t>7/26/2017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2C88B1-96DB-4879-8444-AB781CEAC7A9}" type="slidenum">
              <a:rPr lang="en-US" smtClean="0"/>
              <a:t>‹#›</a:t>
            </a:fld>
            <a:endParaRPr lang="en-US"/>
          </a:p>
        </p:txBody>
      </p:sp>
    </p:spTree>
    <p:extLst>
      <p:ext uri="{BB962C8B-B14F-4D97-AF65-F5344CB8AC3E}">
        <p14:creationId xmlns:p14="http://schemas.microsoft.com/office/powerpoint/2010/main" val="33252003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1.w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6.xml"/><Relationship Id="rId5" Type="http://schemas.openxmlformats.org/officeDocument/2006/relationships/image" Target="../media/image6.jpg"/><Relationship Id="rId4" Type="http://schemas.openxmlformats.org/officeDocument/2006/relationships/image" Target="../media/image5.jpg"/></Relationships>
</file>

<file path=ppt/slides/_rels/slide8.xml.rels><?xml version="1.0" encoding="UTF-8" standalone="yes"?>
<Relationships xmlns="http://schemas.openxmlformats.org/package/2006/relationships"><Relationship Id="rId8" Type="http://schemas.openxmlformats.org/officeDocument/2006/relationships/oleObject" Target="../embeddings/oleObject4.bin"/><Relationship Id="rId3" Type="http://schemas.openxmlformats.org/officeDocument/2006/relationships/image" Target="../media/image11.png"/><Relationship Id="rId7" Type="http://schemas.openxmlformats.org/officeDocument/2006/relationships/image" Target="../media/image8.emf"/><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3.bin"/><Relationship Id="rId11" Type="http://schemas.openxmlformats.org/officeDocument/2006/relationships/image" Target="../media/image10.emf"/><Relationship Id="rId5" Type="http://schemas.openxmlformats.org/officeDocument/2006/relationships/image" Target="../media/image7.emf"/><Relationship Id="rId10" Type="http://schemas.openxmlformats.org/officeDocument/2006/relationships/oleObject" Target="../embeddings/oleObject5.bin"/><Relationship Id="rId4" Type="http://schemas.openxmlformats.org/officeDocument/2006/relationships/oleObject" Target="../embeddings/oleObject2.bin"/><Relationship Id="rId9" Type="http://schemas.openxmlformats.org/officeDocument/2006/relationships/image" Target="../media/image9.emf"/></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7.xml"/><Relationship Id="rId1" Type="http://schemas.openxmlformats.org/officeDocument/2006/relationships/vmlDrawing" Target="../drawings/vmlDrawing3.vml"/><Relationship Id="rId4" Type="http://schemas.openxmlformats.org/officeDocument/2006/relationships/image" Target="../media/image12.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Regional Haze Rule: </a:t>
            </a:r>
            <a:br>
              <a:rPr lang="en-US" dirty="0"/>
            </a:br>
            <a:r>
              <a:rPr lang="en-US" dirty="0"/>
              <a:t>Natural Conditions</a:t>
            </a:r>
            <a:br>
              <a:rPr lang="en-US" dirty="0"/>
            </a:br>
            <a:r>
              <a:rPr lang="en-US" dirty="0"/>
              <a:t>Concepts &amp; Approaches</a:t>
            </a:r>
          </a:p>
        </p:txBody>
      </p:sp>
      <p:sp>
        <p:nvSpPr>
          <p:cNvPr id="3" name="Subtitle 2"/>
          <p:cNvSpPr>
            <a:spLocks noGrp="1"/>
          </p:cNvSpPr>
          <p:nvPr>
            <p:ph type="subTitle" idx="1"/>
          </p:nvPr>
        </p:nvSpPr>
        <p:spPr/>
        <p:txBody>
          <a:bodyPr/>
          <a:lstStyle/>
          <a:p>
            <a:r>
              <a:rPr lang="en-US" dirty="0"/>
              <a:t>b</a:t>
            </a:r>
            <a:r>
              <a:rPr lang="en-US"/>
              <a:t>y </a:t>
            </a:r>
            <a:r>
              <a:rPr lang="en-US" dirty="0"/>
              <a:t>Marc Pitchford and Tom Moore</a:t>
            </a:r>
          </a:p>
          <a:p>
            <a:r>
              <a:rPr lang="en-US" dirty="0"/>
              <a:t>for the Regional Haze Teach-In #2</a:t>
            </a:r>
          </a:p>
          <a:p>
            <a:r>
              <a:rPr lang="en-US" dirty="0"/>
              <a:t>July 27, 2017</a:t>
            </a:r>
          </a:p>
          <a:p>
            <a:endParaRPr lang="en-US" dirty="0"/>
          </a:p>
        </p:txBody>
      </p:sp>
    </p:spTree>
    <p:extLst>
      <p:ext uri="{BB962C8B-B14F-4D97-AF65-F5344CB8AC3E}">
        <p14:creationId xmlns:p14="http://schemas.microsoft.com/office/powerpoint/2010/main" val="21931565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4"/>
          <p:cNvSpPr>
            <a:spLocks noChangeArrowheads="1"/>
          </p:cNvSpPr>
          <p:nvPr/>
        </p:nvSpPr>
        <p:spPr bwMode="auto">
          <a:xfrm>
            <a:off x="3357563" y="1471613"/>
            <a:ext cx="91440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pic>
        <p:nvPicPr>
          <p:cNvPr id="12291" name="Picture 3" descr="natcond_p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160339"/>
            <a:ext cx="9144000" cy="6537325"/>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10668000" y="578840"/>
            <a:ext cx="1269534" cy="369332"/>
          </a:xfrm>
          <a:prstGeom prst="rect">
            <a:avLst/>
          </a:prstGeom>
          <a:noFill/>
        </p:spPr>
        <p:txBody>
          <a:bodyPr wrap="square" rtlCol="0">
            <a:spAutoFit/>
          </a:bodyPr>
          <a:lstStyle/>
          <a:p>
            <a:r>
              <a:rPr lang="en-US" dirty="0"/>
              <a:t>“Best Days”</a:t>
            </a:r>
          </a:p>
        </p:txBody>
      </p:sp>
      <p:sp>
        <p:nvSpPr>
          <p:cNvPr id="3" name="Slide Number Placeholder 2"/>
          <p:cNvSpPr>
            <a:spLocks noGrp="1"/>
          </p:cNvSpPr>
          <p:nvPr>
            <p:ph type="sldNum" sz="quarter" idx="12"/>
          </p:nvPr>
        </p:nvSpPr>
        <p:spPr/>
        <p:txBody>
          <a:bodyPr/>
          <a:lstStyle/>
          <a:p>
            <a:fld id="{732C88B1-96DB-4879-8444-AB781CEAC7A9}" type="slidenum">
              <a:rPr lang="en-US" smtClean="0"/>
              <a:t>10</a:t>
            </a:fld>
            <a:endParaRPr lang="en-US"/>
          </a:p>
        </p:txBody>
      </p:sp>
    </p:spTree>
    <p:extLst>
      <p:ext uri="{BB962C8B-B14F-4D97-AF65-F5344CB8AC3E}">
        <p14:creationId xmlns:p14="http://schemas.microsoft.com/office/powerpoint/2010/main" val="29068977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ChangeArrowheads="1"/>
          </p:cNvSpPr>
          <p:nvPr/>
        </p:nvSpPr>
        <p:spPr bwMode="auto">
          <a:xfrm>
            <a:off x="3357563" y="1471613"/>
            <a:ext cx="91440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pic>
        <p:nvPicPr>
          <p:cNvPr id="13314" name="Picture 2" descr="natcond_p9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160339"/>
            <a:ext cx="9144000" cy="6537325"/>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10494628" y="578840"/>
            <a:ext cx="1442906" cy="369332"/>
          </a:xfrm>
          <a:prstGeom prst="rect">
            <a:avLst/>
          </a:prstGeom>
          <a:noFill/>
        </p:spPr>
        <p:txBody>
          <a:bodyPr wrap="square" rtlCol="0">
            <a:spAutoFit/>
          </a:bodyPr>
          <a:lstStyle/>
          <a:p>
            <a:r>
              <a:rPr lang="en-US" dirty="0"/>
              <a:t>“Worst Days”</a:t>
            </a:r>
          </a:p>
        </p:txBody>
      </p:sp>
      <p:sp>
        <p:nvSpPr>
          <p:cNvPr id="4" name="Slide Number Placeholder 3"/>
          <p:cNvSpPr>
            <a:spLocks noGrp="1"/>
          </p:cNvSpPr>
          <p:nvPr>
            <p:ph type="sldNum" sz="quarter" idx="12"/>
          </p:nvPr>
        </p:nvSpPr>
        <p:spPr/>
        <p:txBody>
          <a:bodyPr/>
          <a:lstStyle/>
          <a:p>
            <a:fld id="{732C88B1-96DB-4879-8444-AB781CEAC7A9}" type="slidenum">
              <a:rPr lang="en-US" smtClean="0"/>
              <a:t>11</a:t>
            </a:fld>
            <a:endParaRPr lang="en-US"/>
          </a:p>
        </p:txBody>
      </p:sp>
    </p:spTree>
    <p:extLst>
      <p:ext uri="{BB962C8B-B14F-4D97-AF65-F5344CB8AC3E}">
        <p14:creationId xmlns:p14="http://schemas.microsoft.com/office/powerpoint/2010/main" val="14043150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Original Default Natural Conditions - Issues </a:t>
            </a:r>
          </a:p>
        </p:txBody>
      </p:sp>
      <p:sp>
        <p:nvSpPr>
          <p:cNvPr id="3" name="Content Placeholder 2"/>
          <p:cNvSpPr>
            <a:spLocks noGrp="1"/>
          </p:cNvSpPr>
          <p:nvPr>
            <p:ph idx="1"/>
          </p:nvPr>
        </p:nvSpPr>
        <p:spPr/>
        <p:txBody>
          <a:bodyPr>
            <a:normAutofit fontScale="92500" lnSpcReduction="10000"/>
          </a:bodyPr>
          <a:lstStyle/>
          <a:p>
            <a:r>
              <a:rPr lang="en-US" dirty="0"/>
              <a:t>Basis for the East and the West natural levels of aerosol components was an assessment of IMPROVE remote area monitoring data and emissions inventories from the late 1980s.</a:t>
            </a:r>
          </a:p>
          <a:p>
            <a:r>
              <a:rPr lang="en-US" dirty="0"/>
              <a:t>East and West geographic areas were arbitrarily set</a:t>
            </a:r>
          </a:p>
          <a:p>
            <a:r>
              <a:rPr lang="en-US" dirty="0"/>
              <a:t>Normal distribution assumption doesn’t work well with highly sporadic conditions (smoke and dust impacts) and a constant Rayleigh light scattering</a:t>
            </a:r>
          </a:p>
          <a:p>
            <a:r>
              <a:rPr lang="en-US" dirty="0"/>
              <a:t>Original IMPROVE Algorithm was revised to </a:t>
            </a:r>
          </a:p>
          <a:p>
            <a:pPr lvl="1"/>
            <a:r>
              <a:rPr lang="en-US" dirty="0"/>
              <a:t>produce better fits to optical data at the extremes, </a:t>
            </a:r>
          </a:p>
          <a:p>
            <a:pPr lvl="1"/>
            <a:r>
              <a:rPr lang="en-US" dirty="0"/>
              <a:t>use updated OM to OC ratios, </a:t>
            </a:r>
          </a:p>
          <a:p>
            <a:pPr lvl="1"/>
            <a:r>
              <a:rPr lang="en-US" dirty="0"/>
              <a:t>add sea salt and NO</a:t>
            </a:r>
            <a:r>
              <a:rPr lang="en-US" baseline="-25000" dirty="0"/>
              <a:t>2</a:t>
            </a:r>
            <a:r>
              <a:rPr lang="en-US" dirty="0"/>
              <a:t> contributions to haze, and</a:t>
            </a:r>
          </a:p>
          <a:p>
            <a:pPr lvl="1"/>
            <a:r>
              <a:rPr lang="en-US" dirty="0"/>
              <a:t>use site-specific Rayleigh light scattering </a:t>
            </a:r>
          </a:p>
        </p:txBody>
      </p:sp>
      <p:sp>
        <p:nvSpPr>
          <p:cNvPr id="5" name="Slide Number Placeholder 4"/>
          <p:cNvSpPr>
            <a:spLocks noGrp="1"/>
          </p:cNvSpPr>
          <p:nvPr>
            <p:ph type="sldNum" sz="quarter" idx="12"/>
          </p:nvPr>
        </p:nvSpPr>
        <p:spPr/>
        <p:txBody>
          <a:bodyPr/>
          <a:lstStyle/>
          <a:p>
            <a:fld id="{732C88B1-96DB-4879-8444-AB781CEAC7A9}" type="slidenum">
              <a:rPr lang="en-US" smtClean="0"/>
              <a:t>12</a:t>
            </a:fld>
            <a:endParaRPr lang="en-US"/>
          </a:p>
        </p:txBody>
      </p:sp>
    </p:spTree>
    <p:extLst>
      <p:ext uri="{BB962C8B-B14F-4D97-AF65-F5344CB8AC3E}">
        <p14:creationId xmlns:p14="http://schemas.microsoft.com/office/powerpoint/2010/main" val="19071148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2209800" y="228600"/>
            <a:ext cx="7772400" cy="762000"/>
          </a:xfrm>
        </p:spPr>
        <p:txBody>
          <a:bodyPr/>
          <a:lstStyle/>
          <a:p>
            <a:r>
              <a:rPr lang="en-US" altLang="en-US"/>
              <a:t>Natural Haze Levels II Approach</a:t>
            </a:r>
          </a:p>
        </p:txBody>
      </p:sp>
      <p:sp>
        <p:nvSpPr>
          <p:cNvPr id="25603" name="Rectangle 3"/>
          <p:cNvSpPr>
            <a:spLocks noGrp="1" noChangeArrowheads="1"/>
          </p:cNvSpPr>
          <p:nvPr>
            <p:ph type="body" idx="1"/>
          </p:nvPr>
        </p:nvSpPr>
        <p:spPr>
          <a:xfrm>
            <a:off x="1090570" y="1295400"/>
            <a:ext cx="10016454" cy="4962787"/>
          </a:xfrm>
        </p:spPr>
        <p:txBody>
          <a:bodyPr/>
          <a:lstStyle/>
          <a:p>
            <a:pPr>
              <a:lnSpc>
                <a:spcPct val="80000"/>
              </a:lnSpc>
            </a:pPr>
            <a:r>
              <a:rPr lang="en-US" altLang="en-US" dirty="0"/>
              <a:t>Adjust each of the measured major species concentrations to the </a:t>
            </a:r>
            <a:r>
              <a:rPr lang="en-US" altLang="en-US" dirty="0" err="1"/>
              <a:t>Trijonis</a:t>
            </a:r>
            <a:r>
              <a:rPr lang="en-US" altLang="en-US" dirty="0"/>
              <a:t> natural concentration estimates </a:t>
            </a:r>
          </a:p>
          <a:p>
            <a:pPr lvl="1">
              <a:lnSpc>
                <a:spcPct val="80000"/>
              </a:lnSpc>
            </a:pPr>
            <a:r>
              <a:rPr lang="en-US" altLang="en-US" dirty="0"/>
              <a:t>Multiply each species concentration at a site by the site-specific ratio of the (</a:t>
            </a:r>
            <a:r>
              <a:rPr lang="en-US" altLang="en-US" dirty="0" err="1"/>
              <a:t>Trijonis</a:t>
            </a:r>
            <a:r>
              <a:rPr lang="en-US" altLang="en-US" dirty="0"/>
              <a:t> natural estimate) divided by the (annual mean concentration) for the species for the 5-year baseline period</a:t>
            </a:r>
          </a:p>
          <a:p>
            <a:pPr lvl="1">
              <a:lnSpc>
                <a:spcPct val="80000"/>
              </a:lnSpc>
            </a:pPr>
            <a:r>
              <a:rPr lang="en-US" altLang="en-US" dirty="0"/>
              <a:t>If the annual mean concentration for a species is smaller than the </a:t>
            </a:r>
            <a:r>
              <a:rPr lang="en-US" altLang="en-US" dirty="0" err="1"/>
              <a:t>Trijonis</a:t>
            </a:r>
            <a:r>
              <a:rPr lang="en-US" altLang="en-US" dirty="0"/>
              <a:t> natural estimate, make no adjustment</a:t>
            </a:r>
          </a:p>
          <a:p>
            <a:pPr lvl="1">
              <a:lnSpc>
                <a:spcPct val="80000"/>
              </a:lnSpc>
            </a:pPr>
            <a:r>
              <a:rPr lang="en-US" altLang="en-US" dirty="0"/>
              <a:t>Current sea salt levels are taken to be natural levels</a:t>
            </a:r>
          </a:p>
          <a:p>
            <a:pPr>
              <a:lnSpc>
                <a:spcPct val="80000"/>
              </a:lnSpc>
            </a:pPr>
            <a:r>
              <a:rPr lang="en-US" altLang="en-US" dirty="0"/>
              <a:t>Apply the new IMPROVE algorithm to the </a:t>
            </a:r>
            <a:r>
              <a:rPr lang="en-US" altLang="en-US" dirty="0" err="1"/>
              <a:t>Trijonis</a:t>
            </a:r>
            <a:r>
              <a:rPr lang="en-US" altLang="en-US" dirty="0"/>
              <a:t>-adjusted species concentrations at each site to produce a distribution of natural light extinction values</a:t>
            </a:r>
          </a:p>
          <a:p>
            <a:pPr>
              <a:lnSpc>
                <a:spcPct val="80000"/>
              </a:lnSpc>
            </a:pPr>
            <a:r>
              <a:rPr lang="en-US" altLang="en-US" dirty="0"/>
              <a:t>Convert to </a:t>
            </a:r>
            <a:r>
              <a:rPr lang="en-US" altLang="en-US" dirty="0" err="1"/>
              <a:t>deciview</a:t>
            </a:r>
            <a:r>
              <a:rPr lang="en-US" altLang="en-US" dirty="0"/>
              <a:t> and calculate the mean of the 20% best and 20% worst haze levels</a:t>
            </a:r>
          </a:p>
        </p:txBody>
      </p:sp>
      <p:sp>
        <p:nvSpPr>
          <p:cNvPr id="3" name="Slide Number Placeholder 2"/>
          <p:cNvSpPr>
            <a:spLocks noGrp="1"/>
          </p:cNvSpPr>
          <p:nvPr>
            <p:ph type="sldNum" sz="quarter" idx="12"/>
          </p:nvPr>
        </p:nvSpPr>
        <p:spPr/>
        <p:txBody>
          <a:bodyPr/>
          <a:lstStyle/>
          <a:p>
            <a:fld id="{732C88B1-96DB-4879-8444-AB781CEAC7A9}" type="slidenum">
              <a:rPr lang="en-US" smtClean="0"/>
              <a:t>13</a:t>
            </a:fld>
            <a:endParaRPr lang="en-US"/>
          </a:p>
        </p:txBody>
      </p:sp>
    </p:spTree>
    <p:extLst>
      <p:ext uri="{BB962C8B-B14F-4D97-AF65-F5344CB8AC3E}">
        <p14:creationId xmlns:p14="http://schemas.microsoft.com/office/powerpoint/2010/main" val="2622445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1600200" y="228600"/>
            <a:ext cx="8991600" cy="1143000"/>
          </a:xfrm>
        </p:spPr>
        <p:txBody>
          <a:bodyPr/>
          <a:lstStyle/>
          <a:p>
            <a:r>
              <a:rPr lang="en-US" altLang="en-US" sz="3200"/>
              <a:t>Current and Natural Haze Frequency Distributions</a:t>
            </a:r>
          </a:p>
        </p:txBody>
      </p:sp>
      <p:sp>
        <p:nvSpPr>
          <p:cNvPr id="35843" name="Text Box 3"/>
          <p:cNvSpPr txBox="1">
            <a:spLocks noChangeArrowheads="1"/>
          </p:cNvSpPr>
          <p:nvPr/>
        </p:nvSpPr>
        <p:spPr bwMode="auto">
          <a:xfrm>
            <a:off x="1828800" y="1447801"/>
            <a:ext cx="8534400" cy="161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28600" indent="-228600" eaLnBrk="0" hangingPunct="0">
              <a:defRPr sz="2400">
                <a:solidFill>
                  <a:schemeClr val="tx1"/>
                </a:solidFill>
                <a:latin typeface="Times New Roman" panose="02020603050405020304" pitchFamily="18" charset="0"/>
              </a:defRPr>
            </a:lvl1pPr>
            <a:lvl2pPr marL="800100" indent="-342900" eaLnBrk="0" hangingPunct="0">
              <a:defRPr sz="2400">
                <a:solidFill>
                  <a:schemeClr val="tx1"/>
                </a:solidFill>
                <a:latin typeface="Times New Roman" panose="02020603050405020304" pitchFamily="18" charset="0"/>
              </a:defRPr>
            </a:lvl2pPr>
            <a:lvl3pPr marL="1257300" indent="-342900" eaLnBrk="0" hangingPunct="0">
              <a:defRPr sz="2400">
                <a:solidFill>
                  <a:schemeClr val="tx1"/>
                </a:solidFill>
                <a:latin typeface="Times New Roman" panose="02020603050405020304" pitchFamily="18" charset="0"/>
              </a:defRPr>
            </a:lvl3pPr>
            <a:lvl4pPr marL="1714500" indent="-342900" eaLnBrk="0" hangingPunct="0">
              <a:defRPr sz="2400">
                <a:solidFill>
                  <a:schemeClr val="tx1"/>
                </a:solidFill>
                <a:latin typeface="Times New Roman" panose="02020603050405020304" pitchFamily="18" charset="0"/>
              </a:defRPr>
            </a:lvl4pPr>
            <a:lvl5pPr marL="2171700" indent="-342900" eaLnBrk="0" hangingPunct="0">
              <a:defRPr sz="2400">
                <a:solidFill>
                  <a:schemeClr val="tx1"/>
                </a:solidFill>
                <a:latin typeface="Times New Roman" panose="02020603050405020304" pitchFamily="18" charset="0"/>
              </a:defRPr>
            </a:lvl5pPr>
            <a:lvl6pPr marL="2628900" indent="-342900" eaLnBrk="0" fontAlgn="base" hangingPunct="0">
              <a:spcBef>
                <a:spcPct val="0"/>
              </a:spcBef>
              <a:spcAft>
                <a:spcPct val="0"/>
              </a:spcAft>
              <a:defRPr sz="2400">
                <a:solidFill>
                  <a:schemeClr val="tx1"/>
                </a:solidFill>
                <a:latin typeface="Times New Roman" panose="02020603050405020304" pitchFamily="18" charset="0"/>
              </a:defRPr>
            </a:lvl6pPr>
            <a:lvl7pPr marL="3086100" indent="-342900" eaLnBrk="0" fontAlgn="base" hangingPunct="0">
              <a:spcBef>
                <a:spcPct val="0"/>
              </a:spcBef>
              <a:spcAft>
                <a:spcPct val="0"/>
              </a:spcAft>
              <a:defRPr sz="2400">
                <a:solidFill>
                  <a:schemeClr val="tx1"/>
                </a:solidFill>
                <a:latin typeface="Times New Roman" panose="02020603050405020304" pitchFamily="18" charset="0"/>
              </a:defRPr>
            </a:lvl7pPr>
            <a:lvl8pPr marL="3543300" indent="-342900" eaLnBrk="0" fontAlgn="base" hangingPunct="0">
              <a:spcBef>
                <a:spcPct val="0"/>
              </a:spcBef>
              <a:spcAft>
                <a:spcPct val="0"/>
              </a:spcAft>
              <a:defRPr sz="2400">
                <a:solidFill>
                  <a:schemeClr val="tx1"/>
                </a:solidFill>
                <a:latin typeface="Times New Roman" panose="02020603050405020304" pitchFamily="18" charset="0"/>
              </a:defRPr>
            </a:lvl8pPr>
            <a:lvl9pPr marL="4000500" indent="-3429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buFontTx/>
              <a:buChar char="•"/>
            </a:pPr>
            <a:r>
              <a:rPr lang="en-US" altLang="en-US" sz="2000">
                <a:latin typeface="Arial" panose="020B0604020202020204" pitchFamily="34" charset="0"/>
              </a:rPr>
              <a:t>Sipsey Alabama</a:t>
            </a:r>
          </a:p>
          <a:p>
            <a:pPr eaLnBrk="1" hangingPunct="1">
              <a:buFontTx/>
              <a:buChar char="•"/>
            </a:pPr>
            <a:r>
              <a:rPr lang="en-US" altLang="en-US" sz="2000">
                <a:latin typeface="Arial" panose="020B0604020202020204" pitchFamily="34" charset="0"/>
              </a:rPr>
              <a:t>Natural scenario joint distribution shape is derived from scaling current aerosol species mass concentrations to natural condition estimates</a:t>
            </a:r>
          </a:p>
          <a:p>
            <a:pPr eaLnBrk="1" hangingPunct="1">
              <a:buFontTx/>
              <a:buChar char="•"/>
            </a:pPr>
            <a:r>
              <a:rPr lang="en-US" altLang="en-US" sz="2000">
                <a:latin typeface="Arial" panose="020B0604020202020204" pitchFamily="34" charset="0"/>
              </a:rPr>
              <a:t>Allows estimation of best and worst 20% dv or aerosol species extinction</a:t>
            </a:r>
          </a:p>
        </p:txBody>
      </p:sp>
      <p:pic>
        <p:nvPicPr>
          <p:cNvPr id="35844" name="Picture 4" descr="SIPS1dv"/>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1828801" y="3101976"/>
            <a:ext cx="8556625" cy="3070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 name="Slide Number Placeholder 2"/>
          <p:cNvSpPr>
            <a:spLocks noGrp="1"/>
          </p:cNvSpPr>
          <p:nvPr>
            <p:ph type="sldNum" sz="quarter" idx="12"/>
          </p:nvPr>
        </p:nvSpPr>
        <p:spPr/>
        <p:txBody>
          <a:bodyPr/>
          <a:lstStyle/>
          <a:p>
            <a:fld id="{732C88B1-96DB-4879-8444-AB781CEAC7A9}" type="slidenum">
              <a:rPr lang="en-US" smtClean="0"/>
              <a:t>14</a:t>
            </a:fld>
            <a:endParaRPr lang="en-US"/>
          </a:p>
        </p:txBody>
      </p:sp>
    </p:spTree>
    <p:extLst>
      <p:ext uri="{BB962C8B-B14F-4D97-AF65-F5344CB8AC3E}">
        <p14:creationId xmlns:p14="http://schemas.microsoft.com/office/powerpoint/2010/main" val="18136896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r>
              <a:rPr lang="en-US" altLang="en-US"/>
              <a:t>Natural Haze Levels II</a:t>
            </a:r>
          </a:p>
        </p:txBody>
      </p:sp>
      <p:pic>
        <p:nvPicPr>
          <p:cNvPr id="40964" name="Picture 4" descr="map_NdvG90_Final_dv_ng9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3065" y="1347133"/>
            <a:ext cx="9951762" cy="4975882"/>
          </a:xfrm>
          <a:prstGeom prst="rect">
            <a:avLst/>
          </a:prstGeom>
          <a:noFill/>
          <a:extLst>
            <a:ext uri="{909E8E84-426E-40DD-AFC4-6F175D3DCCD1}">
              <a14:hiddenFill xmlns:a14="http://schemas.microsoft.com/office/drawing/2010/main">
                <a:solidFill>
                  <a:srgbClr val="FFFFFF"/>
                </a:solidFill>
              </a14:hiddenFill>
            </a:ext>
          </a:extLst>
        </p:spPr>
      </p:pic>
      <p:sp>
        <p:nvSpPr>
          <p:cNvPr id="3" name="Slide Number Placeholder 2"/>
          <p:cNvSpPr>
            <a:spLocks noGrp="1"/>
          </p:cNvSpPr>
          <p:nvPr>
            <p:ph type="sldNum" sz="quarter" idx="12"/>
          </p:nvPr>
        </p:nvSpPr>
        <p:spPr/>
        <p:txBody>
          <a:bodyPr/>
          <a:lstStyle/>
          <a:p>
            <a:fld id="{732C88B1-96DB-4879-8444-AB781CEAC7A9}" type="slidenum">
              <a:rPr lang="en-US" smtClean="0"/>
              <a:t>15</a:t>
            </a:fld>
            <a:endParaRPr lang="en-US"/>
          </a:p>
        </p:txBody>
      </p:sp>
    </p:spTree>
    <p:extLst>
      <p:ext uri="{BB962C8B-B14F-4D97-AF65-F5344CB8AC3E}">
        <p14:creationId xmlns:p14="http://schemas.microsoft.com/office/powerpoint/2010/main" val="35999773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r>
              <a:rPr lang="en-US" altLang="en-US"/>
              <a:t>Default Natural Haze Levels</a:t>
            </a:r>
          </a:p>
        </p:txBody>
      </p:sp>
      <p:pic>
        <p:nvPicPr>
          <p:cNvPr id="43012" name="Picture 4" descr="map_OIA nc=mean+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7499" y="1409350"/>
            <a:ext cx="9827328" cy="4913665"/>
          </a:xfrm>
          <a:prstGeom prst="rect">
            <a:avLst/>
          </a:prstGeom>
          <a:noFill/>
          <a:extLst>
            <a:ext uri="{909E8E84-426E-40DD-AFC4-6F175D3DCCD1}">
              <a14:hiddenFill xmlns:a14="http://schemas.microsoft.com/office/drawing/2010/main">
                <a:solidFill>
                  <a:srgbClr val="FFFFFF"/>
                </a:solidFill>
              </a14:hiddenFill>
            </a:ext>
          </a:extLst>
        </p:spPr>
      </p:pic>
      <p:sp>
        <p:nvSpPr>
          <p:cNvPr id="3" name="Slide Number Placeholder 2"/>
          <p:cNvSpPr>
            <a:spLocks noGrp="1"/>
          </p:cNvSpPr>
          <p:nvPr>
            <p:ph type="sldNum" sz="quarter" idx="12"/>
          </p:nvPr>
        </p:nvSpPr>
        <p:spPr/>
        <p:txBody>
          <a:bodyPr/>
          <a:lstStyle/>
          <a:p>
            <a:fld id="{732C88B1-96DB-4879-8444-AB781CEAC7A9}" type="slidenum">
              <a:rPr lang="en-US" smtClean="0"/>
              <a:t>16</a:t>
            </a:fld>
            <a:endParaRPr lang="en-US"/>
          </a:p>
        </p:txBody>
      </p:sp>
    </p:spTree>
    <p:extLst>
      <p:ext uri="{BB962C8B-B14F-4D97-AF65-F5344CB8AC3E}">
        <p14:creationId xmlns:p14="http://schemas.microsoft.com/office/powerpoint/2010/main" val="23241025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r>
              <a:rPr lang="en-US" altLang="en-US" sz="4000"/>
              <a:t>Natural Haze Levels II, </a:t>
            </a:r>
            <a:br>
              <a:rPr lang="en-US" altLang="en-US" sz="4000"/>
            </a:br>
            <a:r>
              <a:rPr lang="en-US" altLang="en-US" sz="4000"/>
              <a:t>10-Year Rate of Progress Glide Path</a:t>
            </a:r>
          </a:p>
        </p:txBody>
      </p:sp>
      <p:pic>
        <p:nvPicPr>
          <p:cNvPr id="45060" name="Picture 4" descr="map_dvg90gpNIA_dv_g90g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56345" y="1621173"/>
            <a:ext cx="9708481" cy="4854241"/>
          </a:xfrm>
          <a:prstGeom prst="rect">
            <a:avLst/>
          </a:prstGeom>
          <a:noFill/>
          <a:extLst>
            <a:ext uri="{909E8E84-426E-40DD-AFC4-6F175D3DCCD1}">
              <a14:hiddenFill xmlns:a14="http://schemas.microsoft.com/office/drawing/2010/main">
                <a:solidFill>
                  <a:srgbClr val="FFFFFF"/>
                </a:solidFill>
              </a14:hiddenFill>
            </a:ext>
          </a:extLst>
        </p:spPr>
      </p:pic>
      <p:sp>
        <p:nvSpPr>
          <p:cNvPr id="3" name="Slide Number Placeholder 2"/>
          <p:cNvSpPr>
            <a:spLocks noGrp="1"/>
          </p:cNvSpPr>
          <p:nvPr>
            <p:ph type="sldNum" sz="quarter" idx="12"/>
          </p:nvPr>
        </p:nvSpPr>
        <p:spPr/>
        <p:txBody>
          <a:bodyPr/>
          <a:lstStyle/>
          <a:p>
            <a:fld id="{732C88B1-96DB-4879-8444-AB781CEAC7A9}" type="slidenum">
              <a:rPr lang="en-US" smtClean="0"/>
              <a:t>17</a:t>
            </a:fld>
            <a:endParaRPr lang="en-US"/>
          </a:p>
        </p:txBody>
      </p:sp>
    </p:spTree>
    <p:extLst>
      <p:ext uri="{BB962C8B-B14F-4D97-AF65-F5344CB8AC3E}">
        <p14:creationId xmlns:p14="http://schemas.microsoft.com/office/powerpoint/2010/main" val="34538791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1095734" y="468928"/>
            <a:ext cx="8816130" cy="1143000"/>
          </a:xfrm>
        </p:spPr>
        <p:txBody>
          <a:bodyPr>
            <a:normAutofit fontScale="90000"/>
          </a:bodyPr>
          <a:lstStyle/>
          <a:p>
            <a:r>
              <a:rPr lang="en-US" altLang="en-US" sz="4000" dirty="0"/>
              <a:t>Default Natural Haze Levels, </a:t>
            </a:r>
            <a:br>
              <a:rPr lang="en-US" altLang="en-US" sz="4000" dirty="0"/>
            </a:br>
            <a:r>
              <a:rPr lang="en-US" altLang="en-US" sz="4000" dirty="0"/>
              <a:t>10-Year Rate of Progress Glide Path</a:t>
            </a:r>
          </a:p>
        </p:txBody>
      </p:sp>
      <p:pic>
        <p:nvPicPr>
          <p:cNvPr id="47108" name="Picture 4" descr="map_dvg90gpOIA_dv_g90g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14537" y="1718268"/>
            <a:ext cx="9650289" cy="4825145"/>
          </a:xfrm>
          <a:prstGeom prst="rect">
            <a:avLst/>
          </a:prstGeom>
          <a:noFill/>
          <a:extLst>
            <a:ext uri="{909E8E84-426E-40DD-AFC4-6F175D3DCCD1}">
              <a14:hiddenFill xmlns:a14="http://schemas.microsoft.com/office/drawing/2010/main">
                <a:solidFill>
                  <a:srgbClr val="FFFFFF"/>
                </a:solidFill>
              </a14:hiddenFill>
            </a:ext>
          </a:extLst>
        </p:spPr>
      </p:pic>
      <p:sp>
        <p:nvSpPr>
          <p:cNvPr id="3" name="Slide Number Placeholder 2"/>
          <p:cNvSpPr>
            <a:spLocks noGrp="1"/>
          </p:cNvSpPr>
          <p:nvPr>
            <p:ph type="sldNum" sz="quarter" idx="12"/>
          </p:nvPr>
        </p:nvSpPr>
        <p:spPr/>
        <p:txBody>
          <a:bodyPr/>
          <a:lstStyle/>
          <a:p>
            <a:fld id="{732C88B1-96DB-4879-8444-AB781CEAC7A9}" type="slidenum">
              <a:rPr lang="en-US" smtClean="0"/>
              <a:t>18</a:t>
            </a:fld>
            <a:endParaRPr lang="en-US"/>
          </a:p>
        </p:txBody>
      </p:sp>
    </p:spTree>
    <p:extLst>
      <p:ext uri="{BB962C8B-B14F-4D97-AF65-F5344CB8AC3E}">
        <p14:creationId xmlns:p14="http://schemas.microsoft.com/office/powerpoint/2010/main" val="15703303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3191" y="365125"/>
            <a:ext cx="10690609" cy="1325563"/>
          </a:xfrm>
        </p:spPr>
        <p:txBody>
          <a:bodyPr/>
          <a:lstStyle/>
          <a:p>
            <a:r>
              <a:rPr lang="en-US" dirty="0"/>
              <a:t>Possible Additional Changes via EPA Guidance</a:t>
            </a:r>
          </a:p>
        </p:txBody>
      </p:sp>
      <p:sp>
        <p:nvSpPr>
          <p:cNvPr id="3" name="Content Placeholder 2"/>
          <p:cNvSpPr>
            <a:spLocks noGrp="1"/>
          </p:cNvSpPr>
          <p:nvPr>
            <p:ph idx="1"/>
          </p:nvPr>
        </p:nvSpPr>
        <p:spPr>
          <a:xfrm>
            <a:off x="663191" y="1690688"/>
            <a:ext cx="10801977" cy="4665662"/>
          </a:xfrm>
        </p:spPr>
        <p:txBody>
          <a:bodyPr>
            <a:normAutofit fontScale="92500"/>
          </a:bodyPr>
          <a:lstStyle/>
          <a:p>
            <a:r>
              <a:rPr lang="en-US" dirty="0"/>
              <a:t>Abandon estimation of long-term average natural background conditions for each site</a:t>
            </a:r>
          </a:p>
          <a:p>
            <a:r>
              <a:rPr lang="en-US" dirty="0"/>
              <a:t>Instead estimate the likely man-made component for each sample periods by using chemical species as proxies for natural sources</a:t>
            </a:r>
          </a:p>
          <a:p>
            <a:pPr lvl="1"/>
            <a:r>
              <a:rPr lang="en-US" dirty="0"/>
              <a:t>Identify and remove large wildfire impacts</a:t>
            </a:r>
          </a:p>
          <a:p>
            <a:pPr lvl="1"/>
            <a:r>
              <a:rPr lang="en-US" dirty="0"/>
              <a:t>Scale other aerosol components by natural levels</a:t>
            </a:r>
          </a:p>
          <a:p>
            <a:pPr lvl="1"/>
            <a:r>
              <a:rPr lang="en-US" dirty="0"/>
              <a:t>Identify and remove large international transport impacts</a:t>
            </a:r>
          </a:p>
          <a:p>
            <a:pPr lvl="1"/>
            <a:r>
              <a:rPr lang="en-US" dirty="0"/>
              <a:t>Remove Rayleigh (clean air) contribution to haze</a:t>
            </a:r>
          </a:p>
          <a:p>
            <a:pPr lvl="1"/>
            <a:r>
              <a:rPr lang="en-US" dirty="0"/>
              <a:t>Treat the remaining as man-made, so the goal and glideslope is now to zero / imperceptible man-made haze levels</a:t>
            </a:r>
          </a:p>
          <a:p>
            <a:r>
              <a:rPr lang="en-US" dirty="0"/>
              <a:t>Significant challenges to accurately or precisely make all these “estimation method” changes simultaneously, or to explain how we “know them”</a:t>
            </a:r>
          </a:p>
        </p:txBody>
      </p:sp>
      <p:sp>
        <p:nvSpPr>
          <p:cNvPr id="5" name="Slide Number Placeholder 4"/>
          <p:cNvSpPr>
            <a:spLocks noGrp="1"/>
          </p:cNvSpPr>
          <p:nvPr>
            <p:ph type="sldNum" sz="quarter" idx="12"/>
          </p:nvPr>
        </p:nvSpPr>
        <p:spPr/>
        <p:txBody>
          <a:bodyPr/>
          <a:lstStyle/>
          <a:p>
            <a:fld id="{732C88B1-96DB-4879-8444-AB781CEAC7A9}" type="slidenum">
              <a:rPr lang="en-US" smtClean="0"/>
              <a:t>19</a:t>
            </a:fld>
            <a:endParaRPr lang="en-US"/>
          </a:p>
        </p:txBody>
      </p:sp>
    </p:spTree>
    <p:extLst>
      <p:ext uri="{BB962C8B-B14F-4D97-AF65-F5344CB8AC3E}">
        <p14:creationId xmlns:p14="http://schemas.microsoft.com/office/powerpoint/2010/main" val="14384366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Why do we care about Natural Conditions?</a:t>
            </a:r>
          </a:p>
        </p:txBody>
      </p:sp>
      <p:sp>
        <p:nvSpPr>
          <p:cNvPr id="3" name="Content Placeholder 2"/>
          <p:cNvSpPr>
            <a:spLocks noGrp="1"/>
          </p:cNvSpPr>
          <p:nvPr>
            <p:ph idx="1"/>
          </p:nvPr>
        </p:nvSpPr>
        <p:spPr>
          <a:xfrm>
            <a:off x="587229" y="1825625"/>
            <a:ext cx="10914077" cy="4351338"/>
          </a:xfrm>
        </p:spPr>
        <p:txBody>
          <a:bodyPr>
            <a:normAutofit lnSpcReduction="10000"/>
          </a:bodyPr>
          <a:lstStyle/>
          <a:p>
            <a:r>
              <a:rPr lang="en-US" altLang="en-US" dirty="0"/>
              <a:t>Covered in previous presentation</a:t>
            </a:r>
          </a:p>
          <a:p>
            <a:pPr lvl="1"/>
            <a:r>
              <a:rPr lang="en-US" altLang="en-US" dirty="0"/>
              <a:t>Clean Air Act national goal is to prevent future &amp; remedy existing man-made visibility impairment.</a:t>
            </a:r>
          </a:p>
          <a:p>
            <a:pPr lvl="1"/>
            <a:r>
              <a:rPr lang="en-US" dirty="0"/>
              <a:t>The Regional Haze Rule defines a process to achieve that goal by 2064 by reducing man-made impacts on visibility gradually over the intervening years. The so-called reasonable rate of progress glideslope. </a:t>
            </a:r>
          </a:p>
          <a:p>
            <a:r>
              <a:rPr lang="en-US" dirty="0"/>
              <a:t>To determine the glideslope, we need to know current visibility conditions and the conditions that would exist without man-made visibility impacts, which we define as Natural Conditions.</a:t>
            </a:r>
          </a:p>
          <a:p>
            <a:r>
              <a:rPr lang="en-US" dirty="0"/>
              <a:t>Natural haze conditions reflect contemporary weather and land-use patterns, not historic conditions.</a:t>
            </a:r>
          </a:p>
        </p:txBody>
      </p:sp>
      <p:sp>
        <p:nvSpPr>
          <p:cNvPr id="5" name="Slide Number Placeholder 4"/>
          <p:cNvSpPr>
            <a:spLocks noGrp="1"/>
          </p:cNvSpPr>
          <p:nvPr>
            <p:ph type="sldNum" sz="quarter" idx="12"/>
          </p:nvPr>
        </p:nvSpPr>
        <p:spPr/>
        <p:txBody>
          <a:bodyPr/>
          <a:lstStyle/>
          <a:p>
            <a:fld id="{732C88B1-96DB-4879-8444-AB781CEAC7A9}" type="slidenum">
              <a:rPr lang="en-US" smtClean="0"/>
              <a:t>2</a:t>
            </a:fld>
            <a:endParaRPr lang="en-US"/>
          </a:p>
        </p:txBody>
      </p:sp>
    </p:spTree>
    <p:extLst>
      <p:ext uri="{BB962C8B-B14F-4D97-AF65-F5344CB8AC3E}">
        <p14:creationId xmlns:p14="http://schemas.microsoft.com/office/powerpoint/2010/main" val="6639229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338" name="Object 2"/>
          <p:cNvGraphicFramePr>
            <a:graphicFrameLocks noChangeAspect="1"/>
          </p:cNvGraphicFramePr>
          <p:nvPr/>
        </p:nvGraphicFramePr>
        <p:xfrm>
          <a:off x="1905000" y="385764"/>
          <a:ext cx="8153400" cy="5921375"/>
        </p:xfrm>
        <a:graphic>
          <a:graphicData uri="http://schemas.openxmlformats.org/presentationml/2006/ole">
            <mc:AlternateContent xmlns:mc="http://schemas.openxmlformats.org/markup-compatibility/2006">
              <mc:Choice xmlns:v="urn:schemas-microsoft-com:vml" Requires="v">
                <p:oleObj spid="_x0000_s1044" name="Drawing" r:id="rId3" imgW="2221200" imgH="1612800" progId="FLW3Drawing">
                  <p:embed/>
                </p:oleObj>
              </mc:Choice>
              <mc:Fallback>
                <p:oleObj name="Drawing" r:id="rId3" imgW="2221200" imgH="1612800" progId="FLW3Drawing">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5000" y="385764"/>
                        <a:ext cx="8153400" cy="5921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 name="Slide Number Placeholder 2"/>
          <p:cNvSpPr>
            <a:spLocks noGrp="1"/>
          </p:cNvSpPr>
          <p:nvPr>
            <p:ph type="sldNum" sz="quarter" idx="12"/>
          </p:nvPr>
        </p:nvSpPr>
        <p:spPr/>
        <p:txBody>
          <a:bodyPr/>
          <a:lstStyle/>
          <a:p>
            <a:fld id="{732C88B1-96DB-4879-8444-AB781CEAC7A9}" type="slidenum">
              <a:rPr lang="en-US" smtClean="0"/>
              <a:t>3</a:t>
            </a:fld>
            <a:endParaRPr lang="en-US"/>
          </a:p>
        </p:txBody>
      </p:sp>
    </p:spTree>
    <p:extLst>
      <p:ext uri="{BB962C8B-B14F-4D97-AF65-F5344CB8AC3E}">
        <p14:creationId xmlns:p14="http://schemas.microsoft.com/office/powerpoint/2010/main" val="38880178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53312"/>
          </a:xfrm>
        </p:spPr>
        <p:txBody>
          <a:bodyPr>
            <a:normAutofit fontScale="90000"/>
          </a:bodyPr>
          <a:lstStyle/>
          <a:p>
            <a:pPr algn="ctr"/>
            <a:r>
              <a:rPr lang="en-US" dirty="0"/>
              <a:t>What is included and excluded from </a:t>
            </a:r>
            <a:br>
              <a:rPr lang="en-US" dirty="0"/>
            </a:br>
            <a:r>
              <a:rPr lang="en-US" dirty="0"/>
              <a:t>Natural Conditions?</a:t>
            </a:r>
          </a:p>
        </p:txBody>
      </p:sp>
      <p:sp>
        <p:nvSpPr>
          <p:cNvPr id="3" name="Content Placeholder 2"/>
          <p:cNvSpPr>
            <a:spLocks noGrp="1"/>
          </p:cNvSpPr>
          <p:nvPr>
            <p:ph idx="1"/>
          </p:nvPr>
        </p:nvSpPr>
        <p:spPr>
          <a:xfrm>
            <a:off x="595423" y="1456661"/>
            <a:ext cx="10994065" cy="5146158"/>
          </a:xfrm>
        </p:spPr>
        <p:txBody>
          <a:bodyPr>
            <a:normAutofit fontScale="92500" lnSpcReduction="10000"/>
          </a:bodyPr>
          <a:lstStyle/>
          <a:p>
            <a:pPr marL="0" indent="0">
              <a:buNone/>
            </a:pPr>
            <a:endParaRPr lang="en-US" sz="3200" dirty="0"/>
          </a:p>
          <a:p>
            <a:r>
              <a:rPr lang="en-US" sz="3200" dirty="0"/>
              <a:t>Concepts and Intentions:</a:t>
            </a:r>
          </a:p>
          <a:p>
            <a:pPr marL="457200" lvl="1" indent="0">
              <a:buNone/>
            </a:pPr>
            <a:endParaRPr lang="en-US" sz="2800" dirty="0"/>
          </a:p>
          <a:p>
            <a:pPr lvl="1"/>
            <a:r>
              <a:rPr lang="en-US" sz="2800" dirty="0"/>
              <a:t>Include Visibility Impacts for:</a:t>
            </a:r>
          </a:p>
          <a:p>
            <a:pPr lvl="2"/>
            <a:r>
              <a:rPr lang="en-US" sz="2400" dirty="0"/>
              <a:t>Natural wildfires</a:t>
            </a:r>
          </a:p>
          <a:p>
            <a:pPr lvl="2"/>
            <a:r>
              <a:rPr lang="en-US" sz="2400" dirty="0"/>
              <a:t>Wind suspended dust from undisturbed soils</a:t>
            </a:r>
          </a:p>
          <a:p>
            <a:pPr lvl="2"/>
            <a:r>
              <a:rPr lang="en-US" sz="2400" dirty="0"/>
              <a:t>Volcanic eruptions and earthquakes</a:t>
            </a:r>
          </a:p>
          <a:p>
            <a:pPr lvl="2"/>
            <a:r>
              <a:rPr lang="en-US" sz="2400" dirty="0"/>
              <a:t>Sea salt</a:t>
            </a:r>
          </a:p>
          <a:p>
            <a:pPr lvl="2"/>
            <a:r>
              <a:rPr lang="en-US" sz="2400" dirty="0"/>
              <a:t>Emissions from other natural processes </a:t>
            </a:r>
          </a:p>
          <a:p>
            <a:pPr marL="914400" lvl="2" indent="0">
              <a:buNone/>
            </a:pPr>
            <a:endParaRPr lang="en-US" sz="2400" dirty="0"/>
          </a:p>
          <a:p>
            <a:pPr lvl="1"/>
            <a:r>
              <a:rPr lang="en-US" sz="2800" dirty="0"/>
              <a:t>Exclude Visibility Impacts from:</a:t>
            </a:r>
          </a:p>
          <a:p>
            <a:pPr lvl="2"/>
            <a:r>
              <a:rPr lang="en-US" sz="2400" dirty="0"/>
              <a:t>Prescribed and agricultural burning</a:t>
            </a:r>
          </a:p>
          <a:p>
            <a:pPr lvl="2"/>
            <a:r>
              <a:rPr lang="en-US" sz="2400" dirty="0"/>
              <a:t>Wind blown or mechanically suspended dust from disturbed soil</a:t>
            </a:r>
          </a:p>
          <a:p>
            <a:pPr lvl="2"/>
            <a:r>
              <a:rPr lang="en-US" sz="2400" dirty="0"/>
              <a:t>Primary and secondary PM from man-made sources</a:t>
            </a:r>
          </a:p>
        </p:txBody>
      </p:sp>
      <p:sp>
        <p:nvSpPr>
          <p:cNvPr id="5" name="Slide Number Placeholder 4"/>
          <p:cNvSpPr>
            <a:spLocks noGrp="1"/>
          </p:cNvSpPr>
          <p:nvPr>
            <p:ph type="sldNum" sz="quarter" idx="12"/>
          </p:nvPr>
        </p:nvSpPr>
        <p:spPr/>
        <p:txBody>
          <a:bodyPr/>
          <a:lstStyle/>
          <a:p>
            <a:fld id="{732C88B1-96DB-4879-8444-AB781CEAC7A9}" type="slidenum">
              <a:rPr lang="en-US" smtClean="0"/>
              <a:t>4</a:t>
            </a:fld>
            <a:endParaRPr lang="en-US"/>
          </a:p>
        </p:txBody>
      </p:sp>
    </p:spTree>
    <p:extLst>
      <p:ext uri="{BB962C8B-B14F-4D97-AF65-F5344CB8AC3E}">
        <p14:creationId xmlns:p14="http://schemas.microsoft.com/office/powerpoint/2010/main" val="29909403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Natural Haze Definition Complications</a:t>
            </a:r>
          </a:p>
        </p:txBody>
      </p:sp>
      <p:sp>
        <p:nvSpPr>
          <p:cNvPr id="3" name="Content Placeholder 2"/>
          <p:cNvSpPr>
            <a:spLocks noGrp="1"/>
          </p:cNvSpPr>
          <p:nvPr>
            <p:ph idx="1"/>
          </p:nvPr>
        </p:nvSpPr>
        <p:spPr>
          <a:xfrm>
            <a:off x="570451" y="1825625"/>
            <a:ext cx="11048301" cy="4351338"/>
          </a:xfrm>
        </p:spPr>
        <p:txBody>
          <a:bodyPr>
            <a:normAutofit fontScale="92500"/>
          </a:bodyPr>
          <a:lstStyle/>
          <a:p>
            <a:r>
              <a:rPr lang="en-US" dirty="0"/>
              <a:t>Nature Haze emissions sources tend to be highly episodic and unpredictable, so even multi-year average levels can be highly variable and hard to model.</a:t>
            </a:r>
          </a:p>
          <a:p>
            <a:r>
              <a:rPr lang="en-US" dirty="0"/>
              <a:t>Natural Haze emission sources often produce PM that are indistinguishable from made-made source, so they are hard to recognize and separate using monitoring data. </a:t>
            </a:r>
          </a:p>
          <a:p>
            <a:r>
              <a:rPr lang="en-US" dirty="0"/>
              <a:t>PM can be composed of a combination of materials from natural and man-made emissions. For example water growth of sulfate aerosol, which is considered man-made since the water wouldn’t be there without the sulfate. </a:t>
            </a:r>
          </a:p>
          <a:p>
            <a:r>
              <a:rPr lang="en-US" dirty="0"/>
              <a:t>Man-made emissions from foreign emission sources are not controllable by states or federal government, and are not strictly speaking natural.</a:t>
            </a:r>
          </a:p>
          <a:p>
            <a:endParaRPr lang="en-US" dirty="0"/>
          </a:p>
        </p:txBody>
      </p:sp>
      <p:sp>
        <p:nvSpPr>
          <p:cNvPr id="5" name="Slide Number Placeholder 4"/>
          <p:cNvSpPr>
            <a:spLocks noGrp="1"/>
          </p:cNvSpPr>
          <p:nvPr>
            <p:ph type="sldNum" sz="quarter" idx="12"/>
          </p:nvPr>
        </p:nvSpPr>
        <p:spPr/>
        <p:txBody>
          <a:bodyPr/>
          <a:lstStyle/>
          <a:p>
            <a:fld id="{732C88B1-96DB-4879-8444-AB781CEAC7A9}" type="slidenum">
              <a:rPr lang="en-US" smtClean="0"/>
              <a:t>5</a:t>
            </a:fld>
            <a:endParaRPr lang="en-US"/>
          </a:p>
        </p:txBody>
      </p:sp>
    </p:spTree>
    <p:extLst>
      <p:ext uri="{BB962C8B-B14F-4D97-AF65-F5344CB8AC3E}">
        <p14:creationId xmlns:p14="http://schemas.microsoft.com/office/powerpoint/2010/main" val="32191516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050"/>
          <p:cNvSpPr>
            <a:spLocks noGrp="1" noChangeArrowheads="1"/>
          </p:cNvSpPr>
          <p:nvPr>
            <p:ph type="title"/>
          </p:nvPr>
        </p:nvSpPr>
        <p:spPr>
          <a:xfrm>
            <a:off x="1676400" y="152400"/>
            <a:ext cx="8686800" cy="457200"/>
          </a:xfrm>
        </p:spPr>
        <p:txBody>
          <a:bodyPr/>
          <a:lstStyle/>
          <a:p>
            <a:pPr algn="ctr"/>
            <a:r>
              <a:rPr lang="en-US" altLang="en-US" sz="2400" dirty="0">
                <a:latin typeface="Times New Roman" panose="02020603050405020304" pitchFamily="18" charset="0"/>
                <a:cs typeface="Times New Roman" panose="02020603050405020304" pitchFamily="18" charset="0"/>
              </a:rPr>
              <a:t>Regional Haze Rule: Nomenclature and Time Scale Schematics</a:t>
            </a:r>
          </a:p>
        </p:txBody>
      </p:sp>
      <p:sp>
        <p:nvSpPr>
          <p:cNvPr id="20483" name="Rectangle 2051"/>
          <p:cNvSpPr>
            <a:spLocks noGrp="1" noChangeArrowheads="1"/>
          </p:cNvSpPr>
          <p:nvPr>
            <p:ph type="body" idx="1"/>
          </p:nvPr>
        </p:nvSpPr>
        <p:spPr>
          <a:xfrm>
            <a:off x="988828" y="1072113"/>
            <a:ext cx="4581463" cy="3352800"/>
          </a:xfrm>
        </p:spPr>
        <p:txBody>
          <a:bodyPr>
            <a:noAutofit/>
          </a:bodyPr>
          <a:lstStyle/>
          <a:p>
            <a:pPr algn="ctr">
              <a:buFontTx/>
              <a:buNone/>
            </a:pPr>
            <a:r>
              <a:rPr lang="en-US" altLang="en-US" sz="2000" b="1" dirty="0">
                <a:latin typeface="Times New Roman" panose="02020603050405020304" pitchFamily="18" charset="0"/>
                <a:cs typeface="Times New Roman" panose="02020603050405020304" pitchFamily="18" charset="0"/>
              </a:rPr>
              <a:t>Time Scale and Milestones</a:t>
            </a:r>
          </a:p>
          <a:p>
            <a:pPr>
              <a:buFontTx/>
              <a:buNone/>
            </a:pPr>
            <a:endParaRPr lang="en-US" altLang="en-US" sz="2000" b="1" dirty="0">
              <a:latin typeface="Times New Roman" panose="02020603050405020304" pitchFamily="18" charset="0"/>
              <a:cs typeface="Times New Roman" panose="02020603050405020304" pitchFamily="18" charset="0"/>
            </a:endParaRPr>
          </a:p>
          <a:p>
            <a:pPr>
              <a:buFontTx/>
              <a:buNone/>
            </a:pPr>
            <a:r>
              <a:rPr lang="en-US" altLang="en-US" sz="1800" dirty="0">
                <a:latin typeface="Times New Roman" panose="02020603050405020304" pitchFamily="18" charset="0"/>
                <a:cs typeface="Times New Roman" panose="02020603050405020304" pitchFamily="18" charset="0"/>
              </a:rPr>
              <a:t>Goal is to attain natural conditions by 2064</a:t>
            </a:r>
          </a:p>
          <a:p>
            <a:pPr>
              <a:buFontTx/>
              <a:buNone/>
            </a:pPr>
            <a:endParaRPr lang="en-US" altLang="en-US" sz="1800" dirty="0">
              <a:latin typeface="Times New Roman" panose="02020603050405020304" pitchFamily="18" charset="0"/>
              <a:cs typeface="Times New Roman" panose="02020603050405020304" pitchFamily="18" charset="0"/>
            </a:endParaRPr>
          </a:p>
          <a:p>
            <a:pPr>
              <a:buFontTx/>
              <a:buNone/>
            </a:pPr>
            <a:r>
              <a:rPr lang="en-US" altLang="en-US" sz="1800" dirty="0">
                <a:latin typeface="Times New Roman" panose="02020603050405020304" pitchFamily="18" charset="0"/>
                <a:cs typeface="Times New Roman" panose="02020603050405020304" pitchFamily="18" charset="0"/>
              </a:rPr>
              <a:t>Baseline is established during 2000-2004</a:t>
            </a:r>
          </a:p>
          <a:p>
            <a:pPr>
              <a:buFontTx/>
              <a:buNone/>
            </a:pPr>
            <a:endParaRPr lang="en-US" altLang="en-US" sz="1800" dirty="0">
              <a:latin typeface="Times New Roman" panose="02020603050405020304" pitchFamily="18" charset="0"/>
              <a:cs typeface="Times New Roman" panose="02020603050405020304" pitchFamily="18" charset="0"/>
            </a:endParaRPr>
          </a:p>
          <a:p>
            <a:pPr>
              <a:buFontTx/>
              <a:buNone/>
            </a:pPr>
            <a:r>
              <a:rPr lang="en-US" altLang="en-US" sz="1800" dirty="0">
                <a:latin typeface="Times New Roman" panose="02020603050405020304" pitchFamily="18" charset="0"/>
                <a:cs typeface="Times New Roman" panose="02020603050405020304" pitchFamily="18" charset="0"/>
              </a:rPr>
              <a:t>First SIP &amp; Natural Cond. estimate in 2008</a:t>
            </a:r>
          </a:p>
          <a:p>
            <a:pPr>
              <a:buFontTx/>
              <a:buNone/>
            </a:pPr>
            <a:endParaRPr lang="en-US" altLang="en-US" sz="1800" dirty="0">
              <a:latin typeface="Times New Roman" panose="02020603050405020304" pitchFamily="18" charset="0"/>
              <a:cs typeface="Times New Roman" panose="02020603050405020304" pitchFamily="18" charset="0"/>
            </a:endParaRPr>
          </a:p>
          <a:p>
            <a:pPr>
              <a:buFontTx/>
              <a:buNone/>
            </a:pPr>
            <a:r>
              <a:rPr lang="en-US" altLang="en-US" sz="1800" dirty="0">
                <a:latin typeface="Times New Roman" panose="02020603050405020304" pitchFamily="18" charset="0"/>
                <a:cs typeface="Times New Roman" panose="02020603050405020304" pitchFamily="18" charset="0"/>
              </a:rPr>
              <a:t>SIP &amp; Natural Cond. Revisions every 10 years</a:t>
            </a:r>
          </a:p>
        </p:txBody>
      </p:sp>
      <p:sp>
        <p:nvSpPr>
          <p:cNvPr id="20488" name="Rectangle 2056"/>
          <p:cNvSpPr>
            <a:spLocks noChangeArrowheads="1"/>
          </p:cNvSpPr>
          <p:nvPr/>
        </p:nvSpPr>
        <p:spPr bwMode="auto">
          <a:xfrm>
            <a:off x="744279" y="5029200"/>
            <a:ext cx="10002017" cy="15393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fontAlgn="base">
              <a:spcBef>
                <a:spcPct val="0"/>
              </a:spcBef>
              <a:spcAft>
                <a:spcPct val="0"/>
              </a:spcAft>
              <a:defRPr sz="2400">
                <a:solidFill>
                  <a:schemeClr val="tx1"/>
                </a:solidFill>
                <a:latin typeface="Times New Roman" panose="02020603050405020304" pitchFamily="18" charset="0"/>
              </a:defRPr>
            </a:lvl6pPr>
            <a:lvl7pPr marL="2971800" indent="-228600" fontAlgn="base">
              <a:spcBef>
                <a:spcPct val="0"/>
              </a:spcBef>
              <a:spcAft>
                <a:spcPct val="0"/>
              </a:spcAft>
              <a:defRPr sz="2400">
                <a:solidFill>
                  <a:schemeClr val="tx1"/>
                </a:solidFill>
                <a:latin typeface="Times New Roman" panose="02020603050405020304" pitchFamily="18" charset="0"/>
              </a:defRPr>
            </a:lvl7pPr>
            <a:lvl8pPr marL="3429000" indent="-228600" fontAlgn="base">
              <a:spcBef>
                <a:spcPct val="0"/>
              </a:spcBef>
              <a:spcAft>
                <a:spcPct val="0"/>
              </a:spcAft>
              <a:defRPr sz="2400">
                <a:solidFill>
                  <a:schemeClr val="tx1"/>
                </a:solidFill>
                <a:latin typeface="Times New Roman" panose="02020603050405020304" pitchFamily="18" charset="0"/>
              </a:defRPr>
            </a:lvl8pPr>
            <a:lvl9pPr marL="3886200" indent="-228600" fontAlgn="base">
              <a:spcBef>
                <a:spcPct val="0"/>
              </a:spcBef>
              <a:spcAft>
                <a:spcPct val="0"/>
              </a:spcAft>
              <a:defRPr sz="2400">
                <a:solidFill>
                  <a:schemeClr val="tx1"/>
                </a:solidFill>
                <a:latin typeface="Times New Roman" panose="02020603050405020304" pitchFamily="18" charset="0"/>
              </a:defRPr>
            </a:lvl9pPr>
          </a:lstStyle>
          <a:p>
            <a:pPr algn="ctr">
              <a:spcBef>
                <a:spcPct val="20000"/>
              </a:spcBef>
            </a:pPr>
            <a:r>
              <a:rPr lang="en-US" altLang="en-US" sz="2000" b="1" dirty="0"/>
              <a:t>Haze Components</a:t>
            </a:r>
          </a:p>
          <a:p>
            <a:pPr algn="ctr">
              <a:spcBef>
                <a:spcPct val="20000"/>
              </a:spcBef>
            </a:pPr>
            <a:r>
              <a:rPr lang="en-US" altLang="en-US" sz="1800" dirty="0"/>
              <a:t>Natural haze is due to natural windblown dust, biomass smoke and other natural processes. </a:t>
            </a:r>
          </a:p>
          <a:p>
            <a:pPr algn="ctr">
              <a:spcBef>
                <a:spcPct val="20000"/>
              </a:spcBef>
            </a:pPr>
            <a:r>
              <a:rPr lang="en-US" altLang="en-US" sz="1800" dirty="0"/>
              <a:t>Man-made haze is due industrial activities AND man-perturbed smoke and dust emissions.</a:t>
            </a:r>
          </a:p>
          <a:p>
            <a:pPr algn="ctr">
              <a:spcBef>
                <a:spcPct val="20000"/>
              </a:spcBef>
            </a:pPr>
            <a:r>
              <a:rPr lang="en-US" altLang="en-US" sz="1800" dirty="0"/>
              <a:t>A fraction of the man-perturbed smoke and dust is assigned to natural by policy decisions.  </a:t>
            </a:r>
          </a:p>
        </p:txBody>
      </p:sp>
      <p:pic>
        <p:nvPicPr>
          <p:cNvPr id="20489" name="Picture 2057"/>
          <p:cNvPicPr>
            <a:picLocks noChangeAspect="1" noChangeArrowheads="1"/>
          </p:cNvPicPr>
          <p:nvPr/>
        </p:nvPicPr>
        <p:blipFill>
          <a:blip r:embed="rId2">
            <a:extLst>
              <a:ext uri="{28A0092B-C50C-407E-A947-70E740481C1C}">
                <a14:useLocalDpi xmlns:a14="http://schemas.microsoft.com/office/drawing/2010/main" val="0"/>
              </a:ext>
            </a:extLst>
          </a:blip>
          <a:srcRect l="926" t="7802" r="926" b="12259"/>
          <a:stretch>
            <a:fillRect/>
          </a:stretch>
        </p:blipFill>
        <p:spPr bwMode="auto">
          <a:xfrm>
            <a:off x="5770928" y="1066801"/>
            <a:ext cx="5053013" cy="3421063"/>
          </a:xfrm>
          <a:prstGeom prst="rect">
            <a:avLst/>
          </a:prstGeom>
          <a:noFill/>
          <a:ln w="1397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Slide Number Placeholder 2"/>
          <p:cNvSpPr>
            <a:spLocks noGrp="1"/>
          </p:cNvSpPr>
          <p:nvPr>
            <p:ph type="sldNum" sz="quarter" idx="12"/>
          </p:nvPr>
        </p:nvSpPr>
        <p:spPr/>
        <p:txBody>
          <a:bodyPr/>
          <a:lstStyle/>
          <a:p>
            <a:fld id="{732C88B1-96DB-4879-8444-AB781CEAC7A9}" type="slidenum">
              <a:rPr lang="en-US" smtClean="0"/>
              <a:t>6</a:t>
            </a:fld>
            <a:endParaRPr lang="en-US"/>
          </a:p>
        </p:txBody>
      </p:sp>
    </p:spTree>
    <p:extLst>
      <p:ext uri="{BB962C8B-B14F-4D97-AF65-F5344CB8AC3E}">
        <p14:creationId xmlns:p14="http://schemas.microsoft.com/office/powerpoint/2010/main" val="32198493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5181" y="148856"/>
            <a:ext cx="11727712" cy="563525"/>
          </a:xfrm>
        </p:spPr>
        <p:txBody>
          <a:bodyPr>
            <a:normAutofit/>
          </a:bodyPr>
          <a:lstStyle/>
          <a:p>
            <a:pPr algn="ctr"/>
            <a:r>
              <a:rPr lang="en-US" sz="2800" dirty="0">
                <a:latin typeface="Times New Roman" panose="02020603050405020304" pitchFamily="18" charset="0"/>
                <a:cs typeface="Times New Roman" panose="02020603050405020304" pitchFamily="18" charset="0"/>
              </a:rPr>
              <a:t>Trends in species on Worst and Average Visibility Days</a:t>
            </a:r>
          </a:p>
        </p:txBody>
      </p:sp>
      <p:sp>
        <p:nvSpPr>
          <p:cNvPr id="4" name="Slide Number Placeholder 3"/>
          <p:cNvSpPr>
            <a:spLocks noGrp="1"/>
          </p:cNvSpPr>
          <p:nvPr>
            <p:ph type="sldNum" sz="quarter" idx="12"/>
          </p:nvPr>
        </p:nvSpPr>
        <p:spPr/>
        <p:txBody>
          <a:bodyPr/>
          <a:lstStyle/>
          <a:p>
            <a:fld id="{732C88B1-96DB-4879-8444-AB781CEAC7A9}" type="slidenum">
              <a:rPr lang="en-US" smtClean="0"/>
              <a:t>7</a:t>
            </a:fld>
            <a:endParaRPr lang="en-US"/>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5182" y="939467"/>
            <a:ext cx="5582092" cy="2516114"/>
          </a:xfrm>
          <a:prstGeom prst="rect">
            <a:avLst/>
          </a:prstGeo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37274" y="939466"/>
            <a:ext cx="6005103" cy="2516116"/>
          </a:xfrm>
          <a:prstGeom prst="rect">
            <a:avLst/>
          </a:prstGeom>
        </p:spPr>
      </p:pic>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55181" y="3777109"/>
            <a:ext cx="5582093" cy="2674938"/>
          </a:xfrm>
          <a:prstGeom prst="rect">
            <a:avLst/>
          </a:prstGeom>
        </p:spPr>
      </p:pic>
      <p:pic>
        <p:nvPicPr>
          <p:cNvPr id="11" name="Picture 10"/>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837274" y="3777109"/>
            <a:ext cx="6005103" cy="2674938"/>
          </a:xfrm>
          <a:prstGeom prst="rect">
            <a:avLst/>
          </a:prstGeom>
        </p:spPr>
      </p:pic>
      <p:cxnSp>
        <p:nvCxnSpPr>
          <p:cNvPr id="13" name="Straight Arrow Connector 12"/>
          <p:cNvCxnSpPr/>
          <p:nvPr/>
        </p:nvCxnSpPr>
        <p:spPr>
          <a:xfrm>
            <a:off x="478465" y="584791"/>
            <a:ext cx="0" cy="520995"/>
          </a:xfrm>
          <a:prstGeom prst="straightConnector1">
            <a:avLst/>
          </a:prstGeom>
          <a:ln w="127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471373" y="3586717"/>
            <a:ext cx="0" cy="520995"/>
          </a:xfrm>
          <a:prstGeom prst="straightConnector1">
            <a:avLst/>
          </a:prstGeom>
          <a:ln w="127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6085378" y="641494"/>
            <a:ext cx="0" cy="520995"/>
          </a:xfrm>
          <a:prstGeom prst="straightConnector1">
            <a:avLst/>
          </a:prstGeom>
          <a:ln w="127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6074745" y="3586717"/>
            <a:ext cx="0" cy="411125"/>
          </a:xfrm>
          <a:prstGeom prst="straightConnector1">
            <a:avLst/>
          </a:prstGeom>
          <a:ln w="127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421860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26" name="Picture 1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28800" y="2262965"/>
            <a:ext cx="8693150" cy="440055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314" name="Rectangle 2"/>
          <p:cNvSpPr>
            <a:spLocks noGrp="1" noChangeArrowheads="1"/>
          </p:cNvSpPr>
          <p:nvPr>
            <p:ph type="title"/>
          </p:nvPr>
        </p:nvSpPr>
        <p:spPr>
          <a:xfrm>
            <a:off x="235975" y="152400"/>
            <a:ext cx="11164528" cy="457200"/>
          </a:xfrm>
        </p:spPr>
        <p:txBody>
          <a:bodyPr>
            <a:noAutofit/>
          </a:bodyPr>
          <a:lstStyle/>
          <a:p>
            <a:pPr algn="ctr"/>
            <a:r>
              <a:rPr lang="en-US" altLang="en-US" sz="2800" dirty="0">
                <a:latin typeface="Times New Roman" panose="02020603050405020304" pitchFamily="18" charset="0"/>
                <a:cs typeface="Times New Roman" panose="02020603050405020304" pitchFamily="18" charset="0"/>
              </a:rPr>
              <a:t>Natural Aerosol Conditions – Original Default Values</a:t>
            </a:r>
            <a:endParaRPr lang="en-US" altLang="en-US" sz="1050" dirty="0">
              <a:latin typeface="Times New Roman" panose="02020603050405020304" pitchFamily="18" charset="0"/>
              <a:cs typeface="Times New Roman" panose="02020603050405020304" pitchFamily="18" charset="0"/>
            </a:endParaRPr>
          </a:p>
        </p:txBody>
      </p:sp>
      <p:sp>
        <p:nvSpPr>
          <p:cNvPr id="13315" name="Rectangle 3"/>
          <p:cNvSpPr>
            <a:spLocks noGrp="1" noChangeArrowheads="1"/>
          </p:cNvSpPr>
          <p:nvPr>
            <p:ph type="body" idx="1"/>
          </p:nvPr>
        </p:nvSpPr>
        <p:spPr>
          <a:xfrm>
            <a:off x="4038600" y="5943600"/>
            <a:ext cx="1600200" cy="381000"/>
          </a:xfrm>
        </p:spPr>
        <p:txBody>
          <a:bodyPr/>
          <a:lstStyle/>
          <a:p>
            <a:pPr algn="ctr">
              <a:buFontTx/>
              <a:buNone/>
            </a:pPr>
            <a:r>
              <a:rPr lang="en-US" altLang="en-US" sz="1800" b="1"/>
              <a:t>WEST</a:t>
            </a:r>
            <a:endParaRPr lang="en-US" altLang="en-US" sz="1400"/>
          </a:p>
        </p:txBody>
      </p:sp>
      <p:graphicFrame>
        <p:nvGraphicFramePr>
          <p:cNvPr id="13316" name="Object 4"/>
          <p:cNvGraphicFramePr>
            <a:graphicFrameLocks/>
          </p:cNvGraphicFramePr>
          <p:nvPr/>
        </p:nvGraphicFramePr>
        <p:xfrm>
          <a:off x="6172200" y="2743201"/>
          <a:ext cx="2965450" cy="1514475"/>
        </p:xfrm>
        <a:graphic>
          <a:graphicData uri="http://schemas.openxmlformats.org/presentationml/2006/ole">
            <mc:AlternateContent xmlns:mc="http://schemas.openxmlformats.org/markup-compatibility/2006">
              <mc:Choice xmlns:v="urn:schemas-microsoft-com:vml" Requires="v">
                <p:oleObj spid="_x0000_s2122" name="Chart" r:id="rId4" imgW="5801106" imgH="3496259" progId="Excel.Chart.8">
                  <p:embed/>
                </p:oleObj>
              </mc:Choice>
              <mc:Fallback>
                <p:oleObj name="Chart" r:id="rId4" imgW="5801106" imgH="3496259" progId="Excel.Chart.8">
                  <p:embed/>
                  <p:pic>
                    <p:nvPicPr>
                      <p:cNvPr id="0" name=""/>
                      <p:cNvPicPr preferRelativeResize="0">
                        <a:picLocks noRot="1" noChangeArrowheads="1"/>
                      </p:cNvPicPr>
                      <p:nvPr/>
                    </p:nvPicPr>
                    <p:blipFill>
                      <a:blip r:embed="rId5">
                        <a:extLst>
                          <a:ext uri="{28A0092B-C50C-407E-A947-70E740481C1C}">
                            <a14:useLocalDpi xmlns:a14="http://schemas.microsoft.com/office/drawing/2010/main" val="0"/>
                          </a:ext>
                        </a:extLst>
                      </a:blip>
                      <a:srcRect l="15762" t="20923" r="11034" b="10461"/>
                      <a:stretch>
                        <a:fillRect/>
                      </a:stretch>
                    </p:blipFill>
                    <p:spPr bwMode="auto">
                      <a:xfrm>
                        <a:off x="6172200" y="2743201"/>
                        <a:ext cx="2965450" cy="1514475"/>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0">
                            <a:solidFill>
                              <a:srgbClr val="FFFFFF"/>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3317" name="Object 5"/>
          <p:cNvGraphicFramePr>
            <a:graphicFrameLocks/>
          </p:cNvGraphicFramePr>
          <p:nvPr/>
        </p:nvGraphicFramePr>
        <p:xfrm>
          <a:off x="2971800" y="2743201"/>
          <a:ext cx="2965450" cy="1514475"/>
        </p:xfrm>
        <a:graphic>
          <a:graphicData uri="http://schemas.openxmlformats.org/presentationml/2006/ole">
            <mc:AlternateContent xmlns:mc="http://schemas.openxmlformats.org/markup-compatibility/2006">
              <mc:Choice xmlns:v="urn:schemas-microsoft-com:vml" Requires="v">
                <p:oleObj spid="_x0000_s2123" name="Chart" r:id="rId6" imgW="5801106" imgH="3496259" progId="Excel.Chart.8">
                  <p:embed/>
                </p:oleObj>
              </mc:Choice>
              <mc:Fallback>
                <p:oleObj name="Chart" r:id="rId6" imgW="5801106" imgH="3496259" progId="Excel.Chart.8">
                  <p:embed/>
                  <p:pic>
                    <p:nvPicPr>
                      <p:cNvPr id="0" name=""/>
                      <p:cNvPicPr preferRelativeResize="0">
                        <a:picLocks noRot="1" noChangeArrowheads="1"/>
                      </p:cNvPicPr>
                      <p:nvPr/>
                    </p:nvPicPr>
                    <p:blipFill>
                      <a:blip r:embed="rId7">
                        <a:extLst>
                          <a:ext uri="{28A0092B-C50C-407E-A947-70E740481C1C}">
                            <a14:useLocalDpi xmlns:a14="http://schemas.microsoft.com/office/drawing/2010/main" val="0"/>
                          </a:ext>
                        </a:extLst>
                      </a:blip>
                      <a:srcRect l="15762" t="20923" r="11034" b="10461"/>
                      <a:stretch>
                        <a:fillRect/>
                      </a:stretch>
                    </p:blipFill>
                    <p:spPr bwMode="auto">
                      <a:xfrm>
                        <a:off x="2971800" y="2743201"/>
                        <a:ext cx="2965450" cy="1514475"/>
                      </a:xfrm>
                      <a:prstGeom prst="rect">
                        <a:avLst/>
                      </a:prstGeom>
                      <a:solidFill>
                        <a:srgbClr val="FFFFFF">
                          <a:alpha val="50000"/>
                        </a:srgbClr>
                      </a:solidFill>
                      <a:ln>
                        <a:noFill/>
                      </a:ln>
                      <a:effectLst/>
                      <a:extLst>
                        <a:ext uri="{91240B29-F687-4F45-9708-019B960494DF}">
                          <a14:hiddenLine xmlns:a14="http://schemas.microsoft.com/office/drawing/2010/main" w="0">
                            <a:solidFill>
                              <a:srgbClr val="FFFFFF"/>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3318" name="Object 6"/>
          <p:cNvGraphicFramePr>
            <a:graphicFrameLocks/>
          </p:cNvGraphicFramePr>
          <p:nvPr/>
        </p:nvGraphicFramePr>
        <p:xfrm>
          <a:off x="6096000" y="4343401"/>
          <a:ext cx="2965450" cy="1514475"/>
        </p:xfrm>
        <a:graphic>
          <a:graphicData uri="http://schemas.openxmlformats.org/presentationml/2006/ole">
            <mc:AlternateContent xmlns:mc="http://schemas.openxmlformats.org/markup-compatibility/2006">
              <mc:Choice xmlns:v="urn:schemas-microsoft-com:vml" Requires="v">
                <p:oleObj spid="_x0000_s2124" name="Chart" r:id="rId8" imgW="5801106" imgH="3496259" progId="Excel.Chart.8">
                  <p:embed/>
                </p:oleObj>
              </mc:Choice>
              <mc:Fallback>
                <p:oleObj name="Chart" r:id="rId8" imgW="5801106" imgH="3496259" progId="Excel.Chart.8">
                  <p:embed/>
                  <p:pic>
                    <p:nvPicPr>
                      <p:cNvPr id="0" name=""/>
                      <p:cNvPicPr preferRelativeResize="0">
                        <a:picLocks noRot="1" noChangeArrowheads="1"/>
                      </p:cNvPicPr>
                      <p:nvPr/>
                    </p:nvPicPr>
                    <p:blipFill>
                      <a:blip r:embed="rId9">
                        <a:extLst>
                          <a:ext uri="{28A0092B-C50C-407E-A947-70E740481C1C}">
                            <a14:useLocalDpi xmlns:a14="http://schemas.microsoft.com/office/drawing/2010/main" val="0"/>
                          </a:ext>
                        </a:extLst>
                      </a:blip>
                      <a:srcRect l="15762" t="20923" r="11034" b="10461"/>
                      <a:stretch>
                        <a:fillRect/>
                      </a:stretch>
                    </p:blipFill>
                    <p:spPr bwMode="auto">
                      <a:xfrm>
                        <a:off x="6096000" y="4343401"/>
                        <a:ext cx="2965450" cy="1514475"/>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0">
                            <a:solidFill>
                              <a:srgbClr val="FFFFFF"/>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3319" name="Object 7"/>
          <p:cNvGraphicFramePr>
            <a:graphicFrameLocks/>
          </p:cNvGraphicFramePr>
          <p:nvPr/>
        </p:nvGraphicFramePr>
        <p:xfrm>
          <a:off x="2971800" y="4343401"/>
          <a:ext cx="2965450" cy="1514475"/>
        </p:xfrm>
        <a:graphic>
          <a:graphicData uri="http://schemas.openxmlformats.org/presentationml/2006/ole">
            <mc:AlternateContent xmlns:mc="http://schemas.openxmlformats.org/markup-compatibility/2006">
              <mc:Choice xmlns:v="urn:schemas-microsoft-com:vml" Requires="v">
                <p:oleObj spid="_x0000_s2125" name="Chart" r:id="rId10" imgW="5801106" imgH="3496259" progId="Excel.Chart.8">
                  <p:embed/>
                </p:oleObj>
              </mc:Choice>
              <mc:Fallback>
                <p:oleObj name="Chart" r:id="rId10" imgW="5801106" imgH="3496259" progId="Excel.Chart.8">
                  <p:embed/>
                  <p:pic>
                    <p:nvPicPr>
                      <p:cNvPr id="0" name=""/>
                      <p:cNvPicPr preferRelativeResize="0">
                        <a:picLocks noRot="1" noChangeArrowheads="1"/>
                      </p:cNvPicPr>
                      <p:nvPr/>
                    </p:nvPicPr>
                    <p:blipFill>
                      <a:blip r:embed="rId11">
                        <a:extLst>
                          <a:ext uri="{28A0092B-C50C-407E-A947-70E740481C1C}">
                            <a14:useLocalDpi xmlns:a14="http://schemas.microsoft.com/office/drawing/2010/main" val="0"/>
                          </a:ext>
                        </a:extLst>
                      </a:blip>
                      <a:srcRect l="15762" t="20923" r="11034" b="10461"/>
                      <a:stretch>
                        <a:fillRect/>
                      </a:stretch>
                    </p:blipFill>
                    <p:spPr bwMode="auto">
                      <a:xfrm>
                        <a:off x="2971800" y="4343401"/>
                        <a:ext cx="2965450" cy="1514475"/>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0">
                            <a:solidFill>
                              <a:srgbClr val="FFFFFF"/>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3323" name="Rectangle 11"/>
          <p:cNvSpPr>
            <a:spLocks noChangeArrowheads="1"/>
          </p:cNvSpPr>
          <p:nvPr/>
        </p:nvSpPr>
        <p:spPr bwMode="auto">
          <a:xfrm>
            <a:off x="6324600" y="5867400"/>
            <a:ext cx="21336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fontAlgn="base">
              <a:spcBef>
                <a:spcPct val="0"/>
              </a:spcBef>
              <a:spcAft>
                <a:spcPct val="0"/>
              </a:spcAft>
              <a:defRPr sz="2400">
                <a:solidFill>
                  <a:schemeClr val="tx1"/>
                </a:solidFill>
                <a:latin typeface="Times New Roman" panose="02020603050405020304" pitchFamily="18" charset="0"/>
              </a:defRPr>
            </a:lvl6pPr>
            <a:lvl7pPr marL="2971800" indent="-228600" fontAlgn="base">
              <a:spcBef>
                <a:spcPct val="0"/>
              </a:spcBef>
              <a:spcAft>
                <a:spcPct val="0"/>
              </a:spcAft>
              <a:defRPr sz="2400">
                <a:solidFill>
                  <a:schemeClr val="tx1"/>
                </a:solidFill>
                <a:latin typeface="Times New Roman" panose="02020603050405020304" pitchFamily="18" charset="0"/>
              </a:defRPr>
            </a:lvl7pPr>
            <a:lvl8pPr marL="3429000" indent="-228600" fontAlgn="base">
              <a:spcBef>
                <a:spcPct val="0"/>
              </a:spcBef>
              <a:spcAft>
                <a:spcPct val="0"/>
              </a:spcAft>
              <a:defRPr sz="2400">
                <a:solidFill>
                  <a:schemeClr val="tx1"/>
                </a:solidFill>
                <a:latin typeface="Times New Roman" panose="02020603050405020304" pitchFamily="18" charset="0"/>
              </a:defRPr>
            </a:lvl8pPr>
            <a:lvl9pPr marL="3886200" indent="-228600" fontAlgn="base">
              <a:spcBef>
                <a:spcPct val="0"/>
              </a:spcBef>
              <a:spcAft>
                <a:spcPct val="0"/>
              </a:spcAft>
              <a:defRPr sz="2400">
                <a:solidFill>
                  <a:schemeClr val="tx1"/>
                </a:solidFill>
                <a:latin typeface="Times New Roman" panose="02020603050405020304" pitchFamily="18" charset="0"/>
              </a:defRPr>
            </a:lvl9pPr>
          </a:lstStyle>
          <a:p>
            <a:pPr algn="ctr">
              <a:lnSpc>
                <a:spcPct val="90000"/>
              </a:lnSpc>
              <a:spcBef>
                <a:spcPct val="20000"/>
              </a:spcBef>
            </a:pPr>
            <a:r>
              <a:rPr lang="en-US" altLang="en-US" sz="1600" b="1"/>
              <a:t>EAST</a:t>
            </a:r>
            <a:endParaRPr lang="en-US" altLang="en-US" sz="1200"/>
          </a:p>
        </p:txBody>
      </p:sp>
      <p:sp>
        <p:nvSpPr>
          <p:cNvPr id="13324" name="Text Box 12"/>
          <p:cNvSpPr txBox="1">
            <a:spLocks noChangeArrowheads="1"/>
          </p:cNvSpPr>
          <p:nvPr/>
        </p:nvSpPr>
        <p:spPr bwMode="auto">
          <a:xfrm>
            <a:off x="882501" y="609600"/>
            <a:ext cx="10611293" cy="16158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buFontTx/>
              <a:buChar char="•"/>
            </a:pPr>
            <a:r>
              <a:rPr lang="en-US" altLang="en-US" sz="1600" dirty="0"/>
              <a:t> </a:t>
            </a:r>
            <a:r>
              <a:rPr lang="en-US" altLang="en-US" dirty="0">
                <a:latin typeface="Times New Roman" panose="02020603050405020304" pitchFamily="18" charset="0"/>
                <a:cs typeface="Times New Roman" panose="02020603050405020304" pitchFamily="18" charset="0"/>
              </a:rPr>
              <a:t>The Regional Haze Rule provides initial default values for the Natural Haze Conditions</a:t>
            </a:r>
          </a:p>
          <a:p>
            <a:pPr>
              <a:spcBef>
                <a:spcPct val="50000"/>
              </a:spcBef>
              <a:buFontTx/>
              <a:buChar char="•"/>
            </a:pPr>
            <a:r>
              <a:rPr lang="en-US" altLang="en-US" dirty="0">
                <a:latin typeface="Times New Roman" panose="02020603050405020304" pitchFamily="18" charset="0"/>
                <a:cs typeface="Times New Roman" panose="02020603050405020304" pitchFamily="18" charset="0"/>
              </a:rPr>
              <a:t> The default haze for the West is 8 </a:t>
            </a:r>
            <a:r>
              <a:rPr lang="en-US" altLang="en-US" dirty="0" err="1">
                <a:latin typeface="Times New Roman" panose="02020603050405020304" pitchFamily="18" charset="0"/>
                <a:cs typeface="Times New Roman" panose="02020603050405020304" pitchFamily="18" charset="0"/>
              </a:rPr>
              <a:t>deciviews</a:t>
            </a:r>
            <a:r>
              <a:rPr lang="en-US" altLang="en-US" dirty="0">
                <a:latin typeface="Times New Roman" panose="02020603050405020304" pitchFamily="18" charset="0"/>
                <a:cs typeface="Times New Roman" panose="02020603050405020304" pitchFamily="18" charset="0"/>
              </a:rPr>
              <a:t> while for the East is 11 </a:t>
            </a:r>
            <a:r>
              <a:rPr lang="en-US" altLang="en-US" dirty="0" err="1">
                <a:latin typeface="Times New Roman" panose="02020603050405020304" pitchFamily="18" charset="0"/>
                <a:cs typeface="Times New Roman" panose="02020603050405020304" pitchFamily="18" charset="0"/>
              </a:rPr>
              <a:t>deciviews</a:t>
            </a:r>
            <a:r>
              <a:rPr lang="en-US" altLang="en-US" dirty="0">
                <a:latin typeface="Times New Roman" panose="02020603050405020304" pitchFamily="18" charset="0"/>
                <a:cs typeface="Times New Roman" panose="02020603050405020304" pitchFamily="18" charset="0"/>
              </a:rPr>
              <a:t> </a:t>
            </a:r>
          </a:p>
          <a:p>
            <a:pPr>
              <a:spcBef>
                <a:spcPct val="50000"/>
              </a:spcBef>
              <a:buFontTx/>
              <a:buChar char="•"/>
            </a:pPr>
            <a:r>
              <a:rPr lang="en-US" altLang="en-US" dirty="0">
                <a:latin typeface="Times New Roman" panose="02020603050405020304" pitchFamily="18" charset="0"/>
                <a:cs typeface="Times New Roman" panose="02020603050405020304" pitchFamily="18" charset="0"/>
              </a:rPr>
              <a:t> Obtained by estimating the natural concentration of SO4, EC, OC, NO3, Fine, Coarse Soil</a:t>
            </a:r>
          </a:p>
          <a:p>
            <a:pPr>
              <a:spcBef>
                <a:spcPct val="50000"/>
              </a:spcBef>
              <a:buFontTx/>
              <a:buChar char="•"/>
            </a:pPr>
            <a:r>
              <a:rPr lang="en-US" altLang="en-US" dirty="0">
                <a:latin typeface="Times New Roman" panose="02020603050405020304" pitchFamily="18" charset="0"/>
                <a:cs typeface="Times New Roman" panose="02020603050405020304" pitchFamily="18" charset="0"/>
              </a:rPr>
              <a:t> Weighting each aerosol component by corresponding extinction efficiencies. </a:t>
            </a:r>
            <a:r>
              <a:rPr lang="en-US" altLang="en-US" dirty="0">
                <a:solidFill>
                  <a:schemeClr val="tx2"/>
                </a:solidFill>
                <a:latin typeface="Times New Roman" panose="02020603050405020304" pitchFamily="18" charset="0"/>
                <a:cs typeface="Times New Roman" panose="02020603050405020304" pitchFamily="18" charset="0"/>
              </a:rPr>
              <a:t>(NAPAP Report 24, </a:t>
            </a:r>
            <a:r>
              <a:rPr lang="en-US" altLang="en-US" dirty="0" err="1">
                <a:solidFill>
                  <a:schemeClr val="tx2"/>
                </a:solidFill>
                <a:latin typeface="Times New Roman" panose="02020603050405020304" pitchFamily="18" charset="0"/>
                <a:cs typeface="Times New Roman" panose="02020603050405020304" pitchFamily="18" charset="0"/>
              </a:rPr>
              <a:t>Trijonis</a:t>
            </a:r>
            <a:r>
              <a:rPr lang="en-US" altLang="en-US" dirty="0">
                <a:solidFill>
                  <a:schemeClr val="tx2"/>
                </a:solidFill>
                <a:latin typeface="Times New Roman" panose="02020603050405020304" pitchFamily="18" charset="0"/>
                <a:cs typeface="Times New Roman" panose="02020603050405020304" pitchFamily="18" charset="0"/>
              </a:rPr>
              <a:t>, 1990)</a:t>
            </a:r>
            <a:r>
              <a:rPr lang="en-US" altLang="en-US" dirty="0">
                <a:latin typeface="Times New Roman" panose="02020603050405020304" pitchFamily="18" charset="0"/>
                <a:cs typeface="Times New Roman" panose="02020603050405020304" pitchFamily="18" charset="0"/>
              </a:rPr>
              <a:t> </a:t>
            </a:r>
            <a:endParaRPr lang="en-US" altLang="en-US" sz="1600" dirty="0">
              <a:latin typeface="Times New Roman" panose="02020603050405020304" pitchFamily="18" charset="0"/>
              <a:cs typeface="Times New Roman" panose="02020603050405020304" pitchFamily="18" charset="0"/>
            </a:endParaRPr>
          </a:p>
        </p:txBody>
      </p:sp>
      <p:sp>
        <p:nvSpPr>
          <p:cNvPr id="13327" name="Text Box 15"/>
          <p:cNvSpPr txBox="1">
            <a:spLocks noChangeArrowheads="1"/>
          </p:cNvSpPr>
          <p:nvPr/>
        </p:nvSpPr>
        <p:spPr bwMode="auto">
          <a:xfrm>
            <a:off x="5181600" y="3886201"/>
            <a:ext cx="990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b="1">
                <a:solidFill>
                  <a:srgbClr val="FFFF00"/>
                </a:solidFill>
              </a:rPr>
              <a:t>Mass</a:t>
            </a:r>
          </a:p>
        </p:txBody>
      </p:sp>
      <p:sp>
        <p:nvSpPr>
          <p:cNvPr id="13328" name="Text Box 16"/>
          <p:cNvSpPr txBox="1">
            <a:spLocks noChangeArrowheads="1"/>
          </p:cNvSpPr>
          <p:nvPr/>
        </p:nvSpPr>
        <p:spPr bwMode="auto">
          <a:xfrm>
            <a:off x="6096000" y="3886201"/>
            <a:ext cx="990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b="1">
                <a:solidFill>
                  <a:srgbClr val="FFFF00"/>
                </a:solidFill>
              </a:rPr>
              <a:t>Mass</a:t>
            </a:r>
          </a:p>
        </p:txBody>
      </p:sp>
      <p:sp>
        <p:nvSpPr>
          <p:cNvPr id="13329" name="Text Box 17"/>
          <p:cNvSpPr txBox="1">
            <a:spLocks noChangeArrowheads="1"/>
          </p:cNvSpPr>
          <p:nvPr/>
        </p:nvSpPr>
        <p:spPr bwMode="auto">
          <a:xfrm>
            <a:off x="5257800" y="4343401"/>
            <a:ext cx="990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b="1">
                <a:solidFill>
                  <a:srgbClr val="FFFF00"/>
                </a:solidFill>
              </a:rPr>
              <a:t>Bext</a:t>
            </a:r>
          </a:p>
        </p:txBody>
      </p:sp>
      <p:sp>
        <p:nvSpPr>
          <p:cNvPr id="13330" name="Text Box 18"/>
          <p:cNvSpPr txBox="1">
            <a:spLocks noChangeArrowheads="1"/>
          </p:cNvSpPr>
          <p:nvPr/>
        </p:nvSpPr>
        <p:spPr bwMode="auto">
          <a:xfrm>
            <a:off x="6019800" y="4343401"/>
            <a:ext cx="990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b="1">
                <a:solidFill>
                  <a:srgbClr val="FFFF00"/>
                </a:solidFill>
              </a:rPr>
              <a:t>Bext</a:t>
            </a:r>
          </a:p>
        </p:txBody>
      </p:sp>
      <p:sp>
        <p:nvSpPr>
          <p:cNvPr id="3" name="Slide Number Placeholder 2"/>
          <p:cNvSpPr>
            <a:spLocks noGrp="1"/>
          </p:cNvSpPr>
          <p:nvPr>
            <p:ph type="sldNum" sz="quarter" idx="12"/>
          </p:nvPr>
        </p:nvSpPr>
        <p:spPr/>
        <p:txBody>
          <a:bodyPr/>
          <a:lstStyle/>
          <a:p>
            <a:fld id="{732C88B1-96DB-4879-8444-AB781CEAC7A9}" type="slidenum">
              <a:rPr lang="en-US" smtClean="0"/>
              <a:t>8</a:t>
            </a:fld>
            <a:endParaRPr lang="en-US"/>
          </a:p>
        </p:txBody>
      </p:sp>
    </p:spTree>
    <p:extLst>
      <p:ext uri="{BB962C8B-B14F-4D97-AF65-F5344CB8AC3E}">
        <p14:creationId xmlns:p14="http://schemas.microsoft.com/office/powerpoint/2010/main" val="27218133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362" name="Object 2"/>
          <p:cNvGraphicFramePr>
            <a:graphicFrameLocks noChangeAspect="1"/>
          </p:cNvGraphicFramePr>
          <p:nvPr>
            <p:extLst>
              <p:ext uri="{D42A27DB-BD31-4B8C-83A1-F6EECF244321}">
                <p14:modId xmlns:p14="http://schemas.microsoft.com/office/powerpoint/2010/main" val="2983629067"/>
              </p:ext>
            </p:extLst>
          </p:nvPr>
        </p:nvGraphicFramePr>
        <p:xfrm>
          <a:off x="2123768" y="1108074"/>
          <a:ext cx="7553632" cy="5474727"/>
        </p:xfrm>
        <a:graphic>
          <a:graphicData uri="http://schemas.openxmlformats.org/presentationml/2006/ole">
            <mc:AlternateContent xmlns:mc="http://schemas.openxmlformats.org/markup-compatibility/2006">
              <mc:Choice xmlns:v="urn:schemas-microsoft-com:vml" Requires="v">
                <p:oleObj spid="_x0000_s3088" name="Drawing" r:id="rId3" imgW="2289600" imgH="1659600" progId="FLW3Drawing">
                  <p:embed/>
                </p:oleObj>
              </mc:Choice>
              <mc:Fallback>
                <p:oleObj name="Drawing" r:id="rId3" imgW="2289600" imgH="1659600" progId="FLW3Drawing">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23768" y="1108074"/>
                        <a:ext cx="7553632" cy="5474727"/>
                      </a:xfrm>
                      <a:prstGeom prst="rect">
                        <a:avLst/>
                      </a:prstGeom>
                      <a:noFill/>
                      <a:ln>
                        <a:noFill/>
                      </a:ln>
                      <a:effectLst/>
                      <a:extLst/>
                    </p:spPr>
                  </p:pic>
                </p:oleObj>
              </mc:Fallback>
            </mc:AlternateContent>
          </a:graphicData>
        </a:graphic>
      </p:graphicFrame>
      <p:sp>
        <p:nvSpPr>
          <p:cNvPr id="15363" name="Text Box 3"/>
          <p:cNvSpPr txBox="1">
            <a:spLocks noChangeArrowheads="1"/>
          </p:cNvSpPr>
          <p:nvPr/>
        </p:nvSpPr>
        <p:spPr bwMode="auto">
          <a:xfrm>
            <a:off x="1778466" y="609600"/>
            <a:ext cx="857490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altLang="en-US" sz="2400" dirty="0"/>
              <a:t>Original Default Approach for Estimating Natural Haze Conditions</a:t>
            </a:r>
          </a:p>
        </p:txBody>
      </p:sp>
      <p:sp>
        <p:nvSpPr>
          <p:cNvPr id="3" name="Slide Number Placeholder 2"/>
          <p:cNvSpPr>
            <a:spLocks noGrp="1"/>
          </p:cNvSpPr>
          <p:nvPr>
            <p:ph type="sldNum" sz="quarter" idx="12"/>
          </p:nvPr>
        </p:nvSpPr>
        <p:spPr/>
        <p:txBody>
          <a:bodyPr/>
          <a:lstStyle/>
          <a:p>
            <a:fld id="{732C88B1-96DB-4879-8444-AB781CEAC7A9}" type="slidenum">
              <a:rPr lang="en-US" smtClean="0"/>
              <a:t>9</a:t>
            </a:fld>
            <a:endParaRPr lang="en-US"/>
          </a:p>
        </p:txBody>
      </p:sp>
    </p:spTree>
    <p:extLst>
      <p:ext uri="{BB962C8B-B14F-4D97-AF65-F5344CB8AC3E}">
        <p14:creationId xmlns:p14="http://schemas.microsoft.com/office/powerpoint/2010/main" val="21938929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1544</TotalTime>
  <Words>1913</Words>
  <Application>Microsoft Office PowerPoint</Application>
  <PresentationFormat>Widescreen</PresentationFormat>
  <Paragraphs>155</Paragraphs>
  <Slides>19</Slides>
  <Notes>6</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2</vt:i4>
      </vt:variant>
      <vt:variant>
        <vt:lpstr>Slide Titles</vt:lpstr>
      </vt:variant>
      <vt:variant>
        <vt:i4>19</vt:i4>
      </vt:variant>
    </vt:vector>
  </HeadingPairs>
  <TitlesOfParts>
    <vt:vector size="26" baseType="lpstr">
      <vt:lpstr>Arial</vt:lpstr>
      <vt:lpstr>Calibri</vt:lpstr>
      <vt:lpstr>Calibri Light</vt:lpstr>
      <vt:lpstr>Times New Roman</vt:lpstr>
      <vt:lpstr>Office Theme</vt:lpstr>
      <vt:lpstr>Drawing</vt:lpstr>
      <vt:lpstr>Chart</vt:lpstr>
      <vt:lpstr>Regional Haze Rule:  Natural Conditions Concepts &amp; Approaches</vt:lpstr>
      <vt:lpstr>Why do we care about Natural Conditions?</vt:lpstr>
      <vt:lpstr>PowerPoint Presentation</vt:lpstr>
      <vt:lpstr>What is included and excluded from  Natural Conditions?</vt:lpstr>
      <vt:lpstr>Natural Haze Definition Complications</vt:lpstr>
      <vt:lpstr>Regional Haze Rule: Nomenclature and Time Scale Schematics</vt:lpstr>
      <vt:lpstr>Trends in species on Worst and Average Visibility Days</vt:lpstr>
      <vt:lpstr>Natural Aerosol Conditions – Original Default Values</vt:lpstr>
      <vt:lpstr>PowerPoint Presentation</vt:lpstr>
      <vt:lpstr>PowerPoint Presentation</vt:lpstr>
      <vt:lpstr>PowerPoint Presentation</vt:lpstr>
      <vt:lpstr>Original Default Natural Conditions - Issues </vt:lpstr>
      <vt:lpstr>Natural Haze Levels II Approach</vt:lpstr>
      <vt:lpstr>Current and Natural Haze Frequency Distributions</vt:lpstr>
      <vt:lpstr>Natural Haze Levels II</vt:lpstr>
      <vt:lpstr>Default Natural Haze Levels</vt:lpstr>
      <vt:lpstr>Natural Haze Levels II,  10-Year Rate of Progress Glide Path</vt:lpstr>
      <vt:lpstr>Default Natural Haze Levels,  10-Year Rate of Progress Glide Path</vt:lpstr>
      <vt:lpstr>Possible Additional Changes via EPA Guidance</vt:lpstr>
    </vt:vector>
  </TitlesOfParts>
  <Company>Desert Research Institute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Marc Pitchford</dc:creator>
  <cp:lastModifiedBy>Tom Moore</cp:lastModifiedBy>
  <cp:revision>32</cp:revision>
  <dcterms:created xsi:type="dcterms:W3CDTF">2017-07-17T23:07:06Z</dcterms:created>
  <dcterms:modified xsi:type="dcterms:W3CDTF">2017-07-26T20:24:57Z</dcterms:modified>
</cp:coreProperties>
</file>